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1" r:id="rId6"/>
    <p:sldId id="263" r:id="rId7"/>
    <p:sldId id="264" r:id="rId8"/>
    <p:sldId id="268" r:id="rId9"/>
    <p:sldId id="267" r:id="rId10"/>
    <p:sldId id="265" r:id="rId11"/>
    <p:sldId id="266" r:id="rId12"/>
    <p:sldId id="26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2" autoAdjust="0"/>
    <p:restoredTop sz="94660"/>
  </p:normalViewPr>
  <p:slideViewPr>
    <p:cSldViewPr snapToGrid="0">
      <p:cViewPr varScale="1">
        <p:scale>
          <a:sx n="48" d="100"/>
          <a:sy n="48" d="100"/>
        </p:scale>
        <p:origin x="-126" y="-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pPr/>
              <a:t>9/1/2015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pPr/>
              <a:t>9/1/2015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pPr/>
              <a:t>9/1/2015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pPr/>
              <a:t>9/1/2015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pPr/>
              <a:t>9/1/2015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pPr/>
              <a:t>9/1/2015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pPr/>
              <a:t>9/1/2015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pPr/>
              <a:t>9/1/2015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pPr/>
              <a:t>9/1/2015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pPr/>
              <a:t>9/1/2015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pPr/>
              <a:t>9/1/2015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pPr/>
              <a:t>9/1/2015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pPr/>
              <a:t>9/1/2015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pPr/>
              <a:t>9/1/2015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pPr/>
              <a:t>9/1/2015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pPr/>
              <a:t>9/1/2015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pPr/>
              <a:t>9/1/2015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pPr/>
              <a:t>9/1/2015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0698" y="430714"/>
            <a:ext cx="10564730" cy="1977732"/>
          </a:xfrm>
        </p:spPr>
        <p:txBody>
          <a:bodyPr>
            <a:normAutofit/>
          </a:bodyPr>
          <a:lstStyle/>
          <a:p>
            <a:pPr algn="l"/>
            <a:r>
              <a:rPr lang="en-US" sz="6600" dirty="0" err="1" smtClean="0"/>
              <a:t>Lygus</a:t>
            </a:r>
            <a:r>
              <a:rPr lang="en-US" sz="6600" dirty="0" smtClean="0"/>
              <a:t> Bug  Vacuum Program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122" y="5793193"/>
            <a:ext cx="9144000" cy="754025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Hillary Q. Thomas, PhD</a:t>
            </a:r>
          </a:p>
          <a:p>
            <a:pPr algn="l"/>
            <a:r>
              <a:rPr lang="en-US" sz="3600" dirty="0" smtClean="0"/>
              <a:t>California Strawberry Commission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5536" y="4946109"/>
            <a:ext cx="3616215" cy="1719620"/>
          </a:xfrm>
          <a:prstGeom prst="rect">
            <a:avLst/>
          </a:prstGeom>
        </p:spPr>
      </p:pic>
      <p:pic>
        <p:nvPicPr>
          <p:cNvPr id="7" name="Content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924" t="11757" r="19831" b="1275"/>
          <a:stretch/>
        </p:blipFill>
        <p:spPr>
          <a:xfrm>
            <a:off x="3400334" y="1588820"/>
            <a:ext cx="4643428" cy="359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534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7" y="1415143"/>
            <a:ext cx="7494814" cy="4997087"/>
          </a:xfrm>
        </p:spPr>
        <p:txBody>
          <a:bodyPr>
            <a:normAutofit/>
          </a:bodyPr>
          <a:lstStyle/>
          <a:p>
            <a:r>
              <a:rPr lang="en-US" dirty="0" smtClean="0"/>
              <a:t> Regularly test and maximize </a:t>
            </a:r>
            <a:r>
              <a:rPr lang="en-US" dirty="0" err="1" smtClean="0"/>
              <a:t>windspeed</a:t>
            </a:r>
            <a:endParaRPr lang="en-US" dirty="0" smtClean="0"/>
          </a:p>
          <a:p>
            <a:pPr lvl="1"/>
            <a:r>
              <a:rPr lang="en-US" dirty="0" smtClean="0"/>
              <a:t>Up P.S.I. from 2000  to 2500 ups speed by ~5 mph</a:t>
            </a:r>
          </a:p>
          <a:p>
            <a:pPr lvl="1"/>
            <a:r>
              <a:rPr lang="en-US" dirty="0" smtClean="0"/>
              <a:t>Modify baffles </a:t>
            </a:r>
            <a:endParaRPr lang="en-US" dirty="0"/>
          </a:p>
          <a:p>
            <a:r>
              <a:rPr lang="en-US" dirty="0" smtClean="0"/>
              <a:t>Use baffles with angle lower than 45 degrees, with perforated louvers</a:t>
            </a:r>
          </a:p>
          <a:p>
            <a:r>
              <a:rPr lang="en-US" dirty="0"/>
              <a:t> </a:t>
            </a:r>
            <a:r>
              <a:rPr lang="en-US" dirty="0" smtClean="0"/>
              <a:t>Regularly scheduled maintenance on hydraulic</a:t>
            </a:r>
          </a:p>
          <a:p>
            <a:r>
              <a:rPr lang="en-US" dirty="0"/>
              <a:t> </a:t>
            </a:r>
            <a:r>
              <a:rPr lang="en-US" dirty="0" smtClean="0"/>
              <a:t>Train drivers to:</a:t>
            </a:r>
          </a:p>
          <a:p>
            <a:pPr lvl="1"/>
            <a:r>
              <a:rPr lang="en-US" sz="3600" dirty="0" smtClean="0"/>
              <a:t>Drive 2 mph</a:t>
            </a:r>
          </a:p>
          <a:p>
            <a:pPr lvl="1"/>
            <a:r>
              <a:rPr lang="en-US" dirty="0"/>
              <a:t> </a:t>
            </a:r>
            <a:r>
              <a:rPr lang="en-US" sz="3600" dirty="0" smtClean="0"/>
              <a:t>Operate at canopy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04785" y="719808"/>
            <a:ext cx="3842385" cy="569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801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274" y="252831"/>
            <a:ext cx="10515600" cy="1325563"/>
          </a:xfrm>
        </p:spPr>
        <p:txBody>
          <a:bodyPr/>
          <a:lstStyle/>
          <a:p>
            <a:r>
              <a:rPr lang="en-US" sz="5500" b="1" dirty="0" smtClean="0"/>
              <a:t>Bug Vacuum Trainings</a:t>
            </a:r>
            <a:endParaRPr lang="en-US" sz="5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274" y="1690688"/>
            <a:ext cx="5625705" cy="4684032"/>
          </a:xfrm>
        </p:spPr>
        <p:txBody>
          <a:bodyPr>
            <a:normAutofit fontScale="85000" lnSpcReduction="20000"/>
          </a:bodyPr>
          <a:lstStyle/>
          <a:p>
            <a:r>
              <a:rPr lang="en-US" sz="4500" dirty="0" smtClean="0"/>
              <a:t> </a:t>
            </a:r>
            <a:r>
              <a:rPr lang="en-US" sz="5500" dirty="0" smtClean="0"/>
              <a:t>CSC designed and rolled out trainings last spring</a:t>
            </a:r>
          </a:p>
          <a:p>
            <a:r>
              <a:rPr lang="en-US" sz="5500" dirty="0"/>
              <a:t> </a:t>
            </a:r>
            <a:r>
              <a:rPr lang="en-US" sz="5500" dirty="0" smtClean="0"/>
              <a:t>Materials available in English and Spanish</a:t>
            </a:r>
          </a:p>
          <a:p>
            <a:r>
              <a:rPr lang="en-US" sz="5500" dirty="0"/>
              <a:t> </a:t>
            </a:r>
            <a:r>
              <a:rPr lang="en-US" sz="5500" dirty="0" smtClean="0"/>
              <a:t>More trainings  to come - Spring, 2016</a:t>
            </a:r>
            <a:endParaRPr lang="en-US" sz="5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2674" y="1521995"/>
            <a:ext cx="56388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019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807199" y="544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Questions?  hthomas@calstrawberry.org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1490" y="1690688"/>
            <a:ext cx="29946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Dan </a:t>
            </a:r>
            <a:r>
              <a:rPr lang="en-US" sz="2600" dirty="0" err="1" smtClean="0"/>
              <a:t>Legard</a:t>
            </a:r>
            <a:endParaRPr lang="en-US" sz="2600" dirty="0" smtClean="0"/>
          </a:p>
          <a:p>
            <a:r>
              <a:rPr lang="en-US" sz="2600" dirty="0" smtClean="0"/>
              <a:t>Mark Edsall*</a:t>
            </a:r>
          </a:p>
          <a:p>
            <a:r>
              <a:rPr lang="en-US" sz="2600" dirty="0" smtClean="0"/>
              <a:t>Daniel Olivier</a:t>
            </a:r>
          </a:p>
          <a:p>
            <a:endParaRPr lang="en-US" sz="2600" dirty="0" smtClean="0"/>
          </a:p>
          <a:p>
            <a:r>
              <a:rPr lang="en-US" sz="2600" dirty="0" smtClean="0"/>
              <a:t>Sundance Farms</a:t>
            </a:r>
          </a:p>
          <a:p>
            <a:r>
              <a:rPr lang="en-US" sz="2600" dirty="0" smtClean="0"/>
              <a:t>Mar Vista</a:t>
            </a:r>
          </a:p>
          <a:p>
            <a:r>
              <a:rPr lang="en-US" sz="2600" dirty="0" smtClean="0"/>
              <a:t>Anonymous grower collaborators</a:t>
            </a:r>
          </a:p>
          <a:p>
            <a:endParaRPr lang="en-US" sz="2600" dirty="0"/>
          </a:p>
        </p:txBody>
      </p:sp>
      <p:sp>
        <p:nvSpPr>
          <p:cNvPr id="8" name="TextBox 7"/>
          <p:cNvSpPr txBox="1"/>
          <p:nvPr/>
        </p:nvSpPr>
        <p:spPr>
          <a:xfrm>
            <a:off x="8999220" y="1556817"/>
            <a:ext cx="292608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u="sng" dirty="0" smtClean="0"/>
              <a:t>Interns</a:t>
            </a:r>
          </a:p>
          <a:p>
            <a:r>
              <a:rPr lang="en-US" sz="2600" dirty="0" smtClean="0"/>
              <a:t>Myles Shoemaker*</a:t>
            </a:r>
          </a:p>
          <a:p>
            <a:r>
              <a:rPr lang="en-US" sz="2600" dirty="0" smtClean="0"/>
              <a:t>Joseph Ugalde</a:t>
            </a:r>
          </a:p>
          <a:p>
            <a:r>
              <a:rPr lang="en-US" sz="2600" dirty="0"/>
              <a:t>Jose Valdez</a:t>
            </a:r>
          </a:p>
          <a:p>
            <a:r>
              <a:rPr lang="en-US" sz="2600" dirty="0" smtClean="0"/>
              <a:t>Jimmy Wells</a:t>
            </a:r>
          </a:p>
          <a:p>
            <a:r>
              <a:rPr lang="en-US" sz="2600" dirty="0" smtClean="0"/>
              <a:t>Vanessa Castillo</a:t>
            </a:r>
          </a:p>
          <a:p>
            <a:endParaRPr lang="en-US" sz="2600" dirty="0" smtClean="0"/>
          </a:p>
          <a:p>
            <a:r>
              <a:rPr lang="en-US" sz="2600" dirty="0" smtClean="0"/>
              <a:t>Kyle </a:t>
            </a:r>
            <a:r>
              <a:rPr lang="en-US" sz="2600" dirty="0" err="1" smtClean="0"/>
              <a:t>Blauer</a:t>
            </a:r>
            <a:endParaRPr lang="en-US" sz="2600" dirty="0" smtClean="0"/>
          </a:p>
          <a:p>
            <a:r>
              <a:rPr lang="en-US" sz="2600" dirty="0" smtClean="0"/>
              <a:t>Ryan Brantley</a:t>
            </a:r>
          </a:p>
          <a:p>
            <a:r>
              <a:rPr lang="en-US" sz="2600" dirty="0" smtClean="0"/>
              <a:t>Martin </a:t>
            </a:r>
            <a:r>
              <a:rPr lang="en-US" sz="2600" dirty="0" err="1" smtClean="0"/>
              <a:t>Morones</a:t>
            </a:r>
            <a:endParaRPr lang="en-US" sz="2600" dirty="0" smtClean="0"/>
          </a:p>
          <a:p>
            <a:endParaRPr lang="en-US" sz="2600" dirty="0"/>
          </a:p>
          <a:p>
            <a:endParaRPr lang="en-US" sz="2600" dirty="0" err="1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80" t="14149" r="8503" b="2857"/>
          <a:stretch/>
        </p:blipFill>
        <p:spPr>
          <a:xfrm>
            <a:off x="3612527" y="1654496"/>
            <a:ext cx="4966945" cy="382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394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492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Why bug vacuums?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02902" y="1166261"/>
            <a:ext cx="7107671" cy="5330753"/>
          </a:xfrm>
        </p:spPr>
      </p:pic>
    </p:spTree>
    <p:extLst>
      <p:ext uri="{BB962C8B-B14F-4D97-AF65-F5344CB8AC3E}">
        <p14:creationId xmlns:p14="http://schemas.microsoft.com/office/powerpoint/2010/main" xmlns="" val="52868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61792" y="450670"/>
            <a:ext cx="7974563" cy="5980922"/>
          </a:xfrm>
        </p:spPr>
      </p:pic>
      <p:sp>
        <p:nvSpPr>
          <p:cNvPr id="6" name="TextBox 5"/>
          <p:cNvSpPr txBox="1"/>
          <p:nvPr/>
        </p:nvSpPr>
        <p:spPr>
          <a:xfrm>
            <a:off x="274320" y="1281866"/>
            <a:ext cx="361188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600" dirty="0" smtClean="0"/>
              <a:t> 40% </a:t>
            </a:r>
            <a:r>
              <a:rPr lang="en-US" sz="4600" dirty="0" err="1" smtClean="0"/>
              <a:t>avg</a:t>
            </a:r>
            <a:r>
              <a:rPr lang="en-US" sz="4600" dirty="0" smtClean="0"/>
              <a:t> reduction in 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600" dirty="0" smtClean="0"/>
              <a:t>25 % increase marketable fruit</a:t>
            </a:r>
          </a:p>
        </p:txBody>
      </p:sp>
    </p:spTree>
    <p:extLst>
      <p:ext uri="{BB962C8B-B14F-4D97-AF65-F5344CB8AC3E}">
        <p14:creationId xmlns:p14="http://schemas.microsoft.com/office/powerpoint/2010/main" xmlns="" val="420617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Vacuum efficiency assessments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690688"/>
            <a:ext cx="5801784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77074" y="1690688"/>
            <a:ext cx="4410076" cy="441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878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887" y="365125"/>
            <a:ext cx="3976824" cy="29826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8383783" y="3881311"/>
            <a:ext cx="3189047" cy="2391786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87540" y="1734184"/>
            <a:ext cx="3841701" cy="4351338"/>
          </a:xfrm>
        </p:spPr>
        <p:txBody>
          <a:bodyPr>
            <a:normAutofit/>
          </a:bodyPr>
          <a:lstStyle/>
          <a:p>
            <a:r>
              <a:rPr lang="en-US" sz="4600" dirty="0" smtClean="0"/>
              <a:t>Beat sampling </a:t>
            </a:r>
          </a:p>
          <a:p>
            <a:r>
              <a:rPr lang="en-US" sz="4600" dirty="0" smtClean="0"/>
              <a:t>Sampling at the intake</a:t>
            </a:r>
          </a:p>
          <a:p>
            <a:r>
              <a:rPr lang="en-US" sz="4600" dirty="0"/>
              <a:t> </a:t>
            </a:r>
            <a:r>
              <a:rPr lang="en-US" sz="4600" dirty="0" smtClean="0"/>
              <a:t>Sampling at the baffle/exit</a:t>
            </a:r>
          </a:p>
          <a:p>
            <a:endParaRPr lang="en-US" sz="4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7321" y="2341245"/>
            <a:ext cx="4182956" cy="313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034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Vacuum 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530" y="1485900"/>
            <a:ext cx="7867126" cy="5086350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pPr marL="228600" lvl="1">
              <a:spcBef>
                <a:spcPts val="1000"/>
              </a:spcBef>
            </a:pPr>
            <a:r>
              <a:rPr lang="en-US" sz="4600" dirty="0" smtClean="0"/>
              <a:t> Grower </a:t>
            </a:r>
            <a:r>
              <a:rPr lang="en-US" sz="4600" dirty="0"/>
              <a:t>Standard, </a:t>
            </a:r>
            <a:r>
              <a:rPr lang="en-US" sz="4600" dirty="0" smtClean="0"/>
              <a:t>45° louvers </a:t>
            </a:r>
            <a:r>
              <a:rPr lang="en-US" sz="4200" dirty="0"/>
              <a:t>42.43 </a:t>
            </a:r>
            <a:r>
              <a:rPr lang="en-US" sz="4200" dirty="0" smtClean="0"/>
              <a:t>mph: </a:t>
            </a:r>
            <a:endParaRPr lang="en-US" sz="4600" b="1" dirty="0" smtClean="0"/>
          </a:p>
          <a:p>
            <a:pPr lvl="5"/>
            <a:r>
              <a:rPr lang="en-US" sz="4000" b="1" dirty="0" err="1" smtClean="0"/>
              <a:t>Avg</a:t>
            </a:r>
            <a:r>
              <a:rPr lang="en-US" sz="4000" b="1" dirty="0" smtClean="0"/>
              <a:t> 2.5 % efficiency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4600" dirty="0" smtClean="0"/>
              <a:t> Survival </a:t>
            </a:r>
            <a:r>
              <a:rPr lang="en-US" sz="4600" dirty="0"/>
              <a:t>after vacuum:</a:t>
            </a:r>
            <a:endParaRPr lang="en-US" sz="4600" u="sng" dirty="0"/>
          </a:p>
          <a:p>
            <a:pPr lvl="2"/>
            <a:r>
              <a:rPr lang="en-US" sz="4200" b="1" dirty="0"/>
              <a:t>11.67% large nymphs </a:t>
            </a:r>
            <a:endParaRPr lang="en-US" sz="4200" b="1" dirty="0" smtClean="0"/>
          </a:p>
          <a:p>
            <a:pPr lvl="2"/>
            <a:r>
              <a:rPr lang="en-US" sz="4200" b="1" dirty="0" smtClean="0"/>
              <a:t>22.85</a:t>
            </a:r>
            <a:r>
              <a:rPr lang="en-US" sz="4200" b="1" dirty="0"/>
              <a:t>% adults </a:t>
            </a:r>
            <a:r>
              <a:rPr lang="en-US" sz="4200" b="1" dirty="0" smtClean="0"/>
              <a:t>survive</a:t>
            </a:r>
            <a:endParaRPr lang="en-US" sz="4600" b="1" dirty="0"/>
          </a:p>
          <a:p>
            <a:r>
              <a:rPr lang="en-US" sz="4600" dirty="0" smtClean="0"/>
              <a:t> 20° degree louvers increase kill, decrease </a:t>
            </a:r>
            <a:r>
              <a:rPr lang="en-US" sz="4600" dirty="0" err="1" smtClean="0"/>
              <a:t>windspeed</a:t>
            </a:r>
            <a:r>
              <a:rPr lang="en-US" sz="4600" dirty="0" smtClean="0"/>
              <a:t> at intake to 27 mph</a:t>
            </a:r>
            <a:endParaRPr lang="en-US" sz="4600" dirty="0"/>
          </a:p>
        </p:txBody>
      </p:sp>
      <p:pic>
        <p:nvPicPr>
          <p:cNvPr id="6" name="Picture 5" descr="C:\Users\hthomas@calstrawberry.org\Pictures\Vacuum efficacy evaluations\IMG_38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656" y="1176650"/>
            <a:ext cx="3535474" cy="265160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64620" y="4149090"/>
            <a:ext cx="3443510" cy="242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82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Baffle Modifications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00651" y="1690688"/>
            <a:ext cx="6635127" cy="46267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020" y="2011680"/>
            <a:ext cx="5040631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600" dirty="0" smtClean="0"/>
              <a:t> 20 degree louvers</a:t>
            </a:r>
          </a:p>
          <a:p>
            <a:r>
              <a:rPr lang="en-US" sz="4600" dirty="0"/>
              <a:t>w</a:t>
            </a:r>
            <a:r>
              <a:rPr lang="en-US" sz="4600" dirty="0" smtClean="0"/>
              <a:t>ith 1/8” holes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600" dirty="0" smtClean="0"/>
              <a:t>46.94 mph </a:t>
            </a:r>
            <a:endParaRPr lang="en-US" sz="4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600" dirty="0" smtClean="0"/>
              <a:t>100% kill of uptake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600" dirty="0"/>
              <a:t> </a:t>
            </a:r>
            <a:r>
              <a:rPr lang="en-US" sz="4600" b="1" dirty="0"/>
              <a:t>4.18% </a:t>
            </a:r>
            <a:r>
              <a:rPr lang="en-US" sz="4600" b="1" dirty="0" smtClean="0"/>
              <a:t>efficiency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600" b="1" dirty="0" smtClean="0"/>
              <a:t>Goal: 25%!!</a:t>
            </a:r>
            <a:endParaRPr lang="en-US" sz="4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6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16247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Emerging findings…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17370"/>
            <a:ext cx="10515600" cy="4359593"/>
          </a:xfrm>
        </p:spPr>
        <p:txBody>
          <a:bodyPr>
            <a:normAutofit lnSpcReduction="10000"/>
          </a:bodyPr>
          <a:lstStyle/>
          <a:p>
            <a:r>
              <a:rPr lang="en-US" sz="4600" dirty="0"/>
              <a:t> </a:t>
            </a:r>
            <a:r>
              <a:rPr lang="en-US" sz="4600" dirty="0" smtClean="0"/>
              <a:t>New design and motors with 3000 psi rating</a:t>
            </a:r>
          </a:p>
          <a:p>
            <a:pPr lvl="1"/>
            <a:r>
              <a:rPr lang="en-US" sz="4200" dirty="0" smtClean="0"/>
              <a:t>Pick up 2x as many </a:t>
            </a:r>
            <a:r>
              <a:rPr lang="en-US" sz="4200" dirty="0" err="1" smtClean="0"/>
              <a:t>Lygus</a:t>
            </a:r>
            <a:r>
              <a:rPr lang="en-US" sz="4200" dirty="0" smtClean="0"/>
              <a:t> as industry standard (one experiment)</a:t>
            </a:r>
          </a:p>
          <a:p>
            <a:pPr lvl="1"/>
            <a:endParaRPr lang="en-US" sz="4200" dirty="0"/>
          </a:p>
          <a:p>
            <a:r>
              <a:rPr lang="en-US" sz="4600" dirty="0" smtClean="0"/>
              <a:t>Moisture is a factor</a:t>
            </a:r>
          </a:p>
          <a:p>
            <a:pPr lvl="1"/>
            <a:r>
              <a:rPr lang="en-US" sz="4600" dirty="0" smtClean="0"/>
              <a:t>Time of day?</a:t>
            </a:r>
          </a:p>
        </p:txBody>
      </p:sp>
    </p:spTree>
    <p:extLst>
      <p:ext uri="{BB962C8B-B14F-4D97-AF65-F5344CB8AC3E}">
        <p14:creationId xmlns:p14="http://schemas.microsoft.com/office/powerpoint/2010/main" xmlns="" val="325777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r="27733"/>
          <a:stretch/>
        </p:blipFill>
        <p:spPr>
          <a:xfrm>
            <a:off x="303295" y="2405743"/>
            <a:ext cx="4203391" cy="2775494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10" name="TextBox 9"/>
          <p:cNvSpPr txBox="1"/>
          <p:nvPr/>
        </p:nvSpPr>
        <p:spPr>
          <a:xfrm>
            <a:off x="903514" y="1600200"/>
            <a:ext cx="4158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-171813" y="924231"/>
            <a:ext cx="12009120" cy="43595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4200" dirty="0" smtClean="0"/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4200" dirty="0" smtClean="0"/>
              <a:t>Low Population Density</a:t>
            </a:r>
            <a:endParaRPr lang="en-US" sz="4600" dirty="0" smtClean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865040" y="1030084"/>
            <a:ext cx="12009120" cy="43595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4200" dirty="0" smtClean="0"/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4200" dirty="0" smtClean="0"/>
              <a:t>High Population Density</a:t>
            </a:r>
            <a:endParaRPr lang="en-US" sz="4600" dirty="0" smtClean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667873" y="-323290"/>
            <a:ext cx="12009120" cy="43595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4200" dirty="0" smtClean="0"/>
          </a:p>
          <a:p>
            <a:pPr marL="457200" lvl="1" indent="0">
              <a:buNone/>
            </a:pPr>
            <a:r>
              <a:rPr lang="en-US" sz="4200" dirty="0" smtClean="0"/>
              <a:t>Efficiency doesn’t drop off quickly</a:t>
            </a:r>
            <a:endParaRPr lang="en-US" sz="4600" dirty="0" smtClean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852" y="2419012"/>
            <a:ext cx="5816471" cy="2775494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3925" y="2419012"/>
            <a:ext cx="5473701" cy="34036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1580787" y="5416215"/>
            <a:ext cx="12009120" cy="43595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4200" dirty="0" smtClean="0"/>
          </a:p>
          <a:p>
            <a:pPr marL="457200" lvl="1" indent="0">
              <a:buNone/>
            </a:pPr>
            <a:r>
              <a:rPr lang="en-US" sz="4200" dirty="0" smtClean="0"/>
              <a:t>Small nymphs are 45-57% </a:t>
            </a:r>
            <a:endParaRPr lang="en-US" sz="4600" dirty="0" smtClean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r="28098"/>
          <a:stretch/>
        </p:blipFill>
        <p:spPr>
          <a:xfrm>
            <a:off x="6346372" y="2440356"/>
            <a:ext cx="3935732" cy="3403600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xmlns="" val="425333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1356</TotalTime>
  <Words>278</Words>
  <Application>Microsoft Office PowerPoint</Application>
  <PresentationFormat>Custom</PresentationFormat>
  <Paragraphs>72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Depth</vt:lpstr>
      <vt:lpstr>Lygus Bug  Vacuum Program</vt:lpstr>
      <vt:lpstr>Why bug vacuums?</vt:lpstr>
      <vt:lpstr>Slide 3</vt:lpstr>
      <vt:lpstr>Vacuum efficiency assessments</vt:lpstr>
      <vt:lpstr>Methods</vt:lpstr>
      <vt:lpstr>Vacuum Efficiency</vt:lpstr>
      <vt:lpstr>Baffle Modifications</vt:lpstr>
      <vt:lpstr>Emerging findings…</vt:lpstr>
      <vt:lpstr>Slide 9</vt:lpstr>
      <vt:lpstr>Recommendations</vt:lpstr>
      <vt:lpstr>Bug Vacuum Trainings</vt:lpstr>
      <vt:lpstr>Acknowledgments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Lygus Bug Vacuum Program</dc:title>
  <dc:creator>Hillary Thomas</dc:creator>
  <cp:lastModifiedBy>E&amp;O</cp:lastModifiedBy>
  <cp:revision>65</cp:revision>
  <dcterms:created xsi:type="dcterms:W3CDTF">2015-08-28T17:25:02Z</dcterms:created>
  <dcterms:modified xsi:type="dcterms:W3CDTF">2015-09-01T14:39:10Z</dcterms:modified>
</cp:coreProperties>
</file>