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8" r:id="rId1"/>
  </p:sldMasterIdLst>
  <p:notesMasterIdLst>
    <p:notesMasterId r:id="rId23"/>
  </p:notesMasterIdLst>
  <p:sldIdLst>
    <p:sldId id="273" r:id="rId2"/>
    <p:sldId id="260" r:id="rId3"/>
    <p:sldId id="258" r:id="rId4"/>
    <p:sldId id="261" r:id="rId5"/>
    <p:sldId id="256" r:id="rId6"/>
    <p:sldId id="263" r:id="rId7"/>
    <p:sldId id="257" r:id="rId8"/>
    <p:sldId id="267" r:id="rId9"/>
    <p:sldId id="268" r:id="rId10"/>
    <p:sldId id="269" r:id="rId11"/>
    <p:sldId id="270" r:id="rId12"/>
    <p:sldId id="271" r:id="rId13"/>
    <p:sldId id="272" r:id="rId14"/>
    <p:sldId id="259" r:id="rId15"/>
    <p:sldId id="274" r:id="rId16"/>
    <p:sldId id="275" r:id="rId17"/>
    <p:sldId id="278" r:id="rId18"/>
    <p:sldId id="277" r:id="rId19"/>
    <p:sldId id="264" r:id="rId20"/>
    <p:sldId id="265" r:id="rId21"/>
    <p:sldId id="26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inett, Christy" initials="RC" lastIdx="1" clrIdx="0">
    <p:extLst>
      <p:ext uri="{19B8F6BF-5375-455C-9EA6-DF929625EA0E}">
        <p15:presenceInfo xmlns:p15="http://schemas.microsoft.com/office/powerpoint/2012/main" userId="S-1-5-21-1645522239-1482476501-839522115-285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9" d="100"/>
          <a:sy n="89" d="100"/>
        </p:scale>
        <p:origin x="370"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2672C3-A474-4F9C-BB9B-18669C418B08}" type="datetimeFigureOut">
              <a:rPr lang="en-US" smtClean="0"/>
              <a:t>4/28/2017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A20EE9-7C82-4B22-8AAE-CD8768A27167}" type="slidenum">
              <a:rPr lang="en-US" smtClean="0"/>
              <a:t>‹#›</a:t>
            </a:fld>
            <a:endParaRPr lang="en-US"/>
          </a:p>
        </p:txBody>
      </p:sp>
    </p:spTree>
    <p:extLst>
      <p:ext uri="{BB962C8B-B14F-4D97-AF65-F5344CB8AC3E}">
        <p14:creationId xmlns:p14="http://schemas.microsoft.com/office/powerpoint/2010/main" val="1945700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CFE8C18-1398-4395-B203-4730780D384B}" type="slidenum">
              <a:rPr lang="en-US" altLang="en-US">
                <a:solidFill>
                  <a:srgbClr val="000000"/>
                </a:solidFill>
              </a:rPr>
              <a:pPr>
                <a:defRPr/>
              </a:pPr>
              <a:t>18</a:t>
            </a:fld>
            <a:endParaRPr lang="en-US" altLang="en-US" dirty="0">
              <a:solidFill>
                <a:srgbClr val="000000"/>
              </a:solidFill>
            </a:endParaRPr>
          </a:p>
        </p:txBody>
      </p:sp>
    </p:spTree>
    <p:extLst>
      <p:ext uri="{BB962C8B-B14F-4D97-AF65-F5344CB8AC3E}">
        <p14:creationId xmlns:p14="http://schemas.microsoft.com/office/powerpoint/2010/main" val="39386900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4/28/2017</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7151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82685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29613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2878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402030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91176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56266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04097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5536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4/28/2017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a:t>
            </a:fld>
            <a:endParaRPr lang="en-US" dirty="0"/>
          </a:p>
        </p:txBody>
      </p:sp>
    </p:spTree>
    <p:extLst>
      <p:ext uri="{BB962C8B-B14F-4D97-AF65-F5344CB8AC3E}">
        <p14:creationId xmlns:p14="http://schemas.microsoft.com/office/powerpoint/2010/main" val="744026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7577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4/28/2017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113415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4/28/2017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3527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4/28/2017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8501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4/28/2017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96255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4837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71041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4/28/2017</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61635958"/>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7.tmp"/><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tmp"/><Relationship Id="rId7" Type="http://schemas.openxmlformats.org/officeDocument/2006/relationships/image" Target="../media/image14.tmp"/><Relationship Id="rId2" Type="http://schemas.openxmlformats.org/officeDocument/2006/relationships/image" Target="../media/image9.tmp"/><Relationship Id="rId1" Type="http://schemas.openxmlformats.org/officeDocument/2006/relationships/slideLayout" Target="../slideLayouts/slideLayout7.xml"/><Relationship Id="rId6" Type="http://schemas.openxmlformats.org/officeDocument/2006/relationships/image" Target="../media/image13.tmp"/><Relationship Id="rId5" Type="http://schemas.openxmlformats.org/officeDocument/2006/relationships/image" Target="../media/image12.tmp"/><Relationship Id="rId4" Type="http://schemas.openxmlformats.org/officeDocument/2006/relationships/image" Target="../media/image11.tm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4779" y="779218"/>
            <a:ext cx="4163006" cy="1362265"/>
          </a:xfrm>
          <a:prstGeom prst="rect">
            <a:avLst/>
          </a:prstGeom>
        </p:spPr>
      </p:pic>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83012" y="779218"/>
            <a:ext cx="1219370" cy="1247949"/>
          </a:xfrm>
          <a:prstGeom prst="rect">
            <a:avLst/>
          </a:prstGeom>
        </p:spPr>
      </p:pic>
      <p:sp>
        <p:nvSpPr>
          <p:cNvPr id="5" name="Rectangle 4"/>
          <p:cNvSpPr/>
          <p:nvPr/>
        </p:nvSpPr>
        <p:spPr>
          <a:xfrm>
            <a:off x="1348378" y="2662404"/>
            <a:ext cx="9854004" cy="3570208"/>
          </a:xfrm>
          <a:prstGeom prst="rect">
            <a:avLst/>
          </a:prstGeom>
        </p:spPr>
        <p:txBody>
          <a:bodyPr wrap="square">
            <a:spAutoFit/>
          </a:bodyPr>
          <a:lstStyle/>
          <a:p>
            <a:pPr lvl="0" algn="ctr"/>
            <a:r>
              <a:rPr lang="en-US" sz="5400" dirty="0" smtClean="0">
                <a:solidFill>
                  <a:prstClr val="black"/>
                </a:solidFill>
                <a:latin typeface="Times New Roman" panose="02020603050405020304" pitchFamily="18" charset="0"/>
                <a:cs typeface="Times New Roman" panose="02020603050405020304" pitchFamily="18" charset="0"/>
              </a:rPr>
              <a:t>Fumigation Updates</a:t>
            </a:r>
          </a:p>
          <a:p>
            <a:pPr lvl="0" algn="ctr"/>
            <a:endParaRPr lang="en-US" sz="4800" dirty="0" smtClean="0">
              <a:solidFill>
                <a:prstClr val="black"/>
              </a:solidFill>
              <a:latin typeface="Times New Roman" panose="02020603050405020304" pitchFamily="18" charset="0"/>
              <a:cs typeface="Times New Roman" panose="02020603050405020304" pitchFamily="18" charset="0"/>
            </a:endParaRPr>
          </a:p>
          <a:p>
            <a:pPr lvl="0" algn="ctr"/>
            <a:r>
              <a:rPr lang="en-US" sz="4400" dirty="0" smtClean="0">
                <a:solidFill>
                  <a:prstClr val="black"/>
                </a:solidFill>
                <a:latin typeface="Times New Roman" panose="02020603050405020304" pitchFamily="18" charset="0"/>
                <a:cs typeface="Times New Roman" panose="02020603050405020304" pitchFamily="18" charset="0"/>
              </a:rPr>
              <a:t>Presented by:</a:t>
            </a:r>
          </a:p>
          <a:p>
            <a:pPr lvl="0" algn="ctr"/>
            <a:r>
              <a:rPr lang="en-US" sz="4400" dirty="0" smtClean="0">
                <a:solidFill>
                  <a:prstClr val="black"/>
                </a:solidFill>
                <a:latin typeface="Times New Roman" panose="02020603050405020304" pitchFamily="18" charset="0"/>
                <a:cs typeface="Times New Roman" panose="02020603050405020304" pitchFamily="18" charset="0"/>
              </a:rPr>
              <a:t>Blanca </a:t>
            </a:r>
            <a:r>
              <a:rPr lang="en-US" sz="4400" dirty="0">
                <a:solidFill>
                  <a:prstClr val="black"/>
                </a:solidFill>
                <a:latin typeface="Times New Roman" panose="02020603050405020304" pitchFamily="18" charset="0"/>
                <a:cs typeface="Times New Roman" panose="02020603050405020304" pitchFamily="18" charset="0"/>
              </a:rPr>
              <a:t>Enriquez-Pratt</a:t>
            </a:r>
          </a:p>
          <a:p>
            <a:pPr lvl="0" algn="ctr"/>
            <a:r>
              <a:rPr lang="en-US" sz="3600" dirty="0">
                <a:solidFill>
                  <a:prstClr val="black"/>
                </a:solidFill>
                <a:latin typeface="Times New Roman" panose="02020603050405020304" pitchFamily="18" charset="0"/>
                <a:cs typeface="Times New Roman" panose="02020603050405020304" pitchFamily="18" charset="0"/>
              </a:rPr>
              <a:t>Supervising Agricultural Inspector Biologist</a:t>
            </a:r>
          </a:p>
        </p:txBody>
      </p:sp>
    </p:spTree>
    <p:extLst>
      <p:ext uri="{BB962C8B-B14F-4D97-AF65-F5344CB8AC3E}">
        <p14:creationId xmlns:p14="http://schemas.microsoft.com/office/powerpoint/2010/main" val="41503596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0156" y="860612"/>
            <a:ext cx="4163208" cy="1754326"/>
          </a:xfrm>
          <a:prstGeom prst="rect">
            <a:avLst/>
          </a:prstGeom>
          <a:noFill/>
        </p:spPr>
        <p:txBody>
          <a:bodyPr wrap="square" rtlCol="0">
            <a:spAutoFit/>
          </a:bodyPr>
          <a:lstStyle/>
          <a:p>
            <a:pPr algn="ctr"/>
            <a:r>
              <a:rPr lang="en-US" sz="3600" dirty="0" smtClean="0"/>
              <a:t>1,3-D </a:t>
            </a:r>
            <a:r>
              <a:rPr lang="en-US" sz="3600" dirty="0"/>
              <a:t/>
            </a:r>
            <a:br>
              <a:rPr lang="en-US" sz="3600" dirty="0"/>
            </a:br>
            <a:r>
              <a:rPr lang="en-US" sz="3600" dirty="0"/>
              <a:t>Township and Range </a:t>
            </a:r>
            <a:endParaRPr lang="en-US" sz="3600" dirty="0" smtClean="0"/>
          </a:p>
          <a:p>
            <a:pPr algn="ctr"/>
            <a:r>
              <a:rPr lang="en-US" sz="3600" dirty="0" smtClean="0"/>
              <a:t>Monitoring</a:t>
            </a:r>
            <a:endParaRPr lang="en-US" sz="3600" dirty="0"/>
          </a:p>
        </p:txBody>
      </p:sp>
      <p:sp>
        <p:nvSpPr>
          <p:cNvPr id="3" name="TextBox 2"/>
          <p:cNvSpPr txBox="1"/>
          <p:nvPr/>
        </p:nvSpPr>
        <p:spPr>
          <a:xfrm>
            <a:off x="1968649" y="3168885"/>
            <a:ext cx="1936376" cy="584775"/>
          </a:xfrm>
          <a:prstGeom prst="rect">
            <a:avLst/>
          </a:prstGeom>
          <a:noFill/>
        </p:spPr>
        <p:txBody>
          <a:bodyPr wrap="square" rtlCol="0">
            <a:spAutoFit/>
          </a:bodyPr>
          <a:lstStyle/>
          <a:p>
            <a:r>
              <a:rPr lang="en-US" sz="3200" dirty="0" smtClean="0"/>
              <a:t>S02N21W</a:t>
            </a:r>
            <a:endParaRPr lang="en-US" sz="3200"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1685" y="217558"/>
            <a:ext cx="6401693" cy="6487430"/>
          </a:xfrm>
          <a:prstGeom prst="rect">
            <a:avLst/>
          </a:prstGeom>
        </p:spPr>
      </p:pic>
      <p:sp>
        <p:nvSpPr>
          <p:cNvPr id="5" name="TextBox 4"/>
          <p:cNvSpPr txBox="1"/>
          <p:nvPr/>
        </p:nvSpPr>
        <p:spPr>
          <a:xfrm>
            <a:off x="669701" y="4120179"/>
            <a:ext cx="4559122" cy="1754326"/>
          </a:xfrm>
          <a:prstGeom prst="rect">
            <a:avLst/>
          </a:prstGeom>
          <a:noFill/>
        </p:spPr>
        <p:txBody>
          <a:bodyPr wrap="square" rtlCol="0">
            <a:spAutoFit/>
          </a:bodyPr>
          <a:lstStyle/>
          <a:p>
            <a:r>
              <a:rPr lang="en-US" dirty="0"/>
              <a:t>Adjusted total pounds (ATP)  allowed: </a:t>
            </a:r>
            <a:r>
              <a:rPr lang="en-US" b="1" dirty="0"/>
              <a:t>136,000 pounds </a:t>
            </a:r>
            <a:r>
              <a:rPr lang="en-US" dirty="0"/>
              <a:t>in each township for each year.</a:t>
            </a:r>
          </a:p>
          <a:p>
            <a:endParaRPr lang="en-US" dirty="0" smtClean="0"/>
          </a:p>
          <a:p>
            <a:r>
              <a:rPr lang="en-US" dirty="0" smtClean="0"/>
              <a:t>All applications </a:t>
            </a:r>
            <a:r>
              <a:rPr lang="en-US" dirty="0"/>
              <a:t>of 1,3-D are prohibited in December.</a:t>
            </a:r>
          </a:p>
          <a:p>
            <a:endParaRPr lang="en-US" dirty="0"/>
          </a:p>
        </p:txBody>
      </p:sp>
    </p:spTree>
    <p:extLst>
      <p:ext uri="{BB962C8B-B14F-4D97-AF65-F5344CB8AC3E}">
        <p14:creationId xmlns:p14="http://schemas.microsoft.com/office/powerpoint/2010/main" val="10586576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8791" y="796065"/>
            <a:ext cx="4625788" cy="1754326"/>
          </a:xfrm>
          <a:prstGeom prst="rect">
            <a:avLst/>
          </a:prstGeom>
          <a:noFill/>
        </p:spPr>
        <p:txBody>
          <a:bodyPr wrap="square" rtlCol="0">
            <a:spAutoFit/>
          </a:bodyPr>
          <a:lstStyle/>
          <a:p>
            <a:pPr algn="ctr"/>
            <a:r>
              <a:rPr lang="en-US" sz="3600" dirty="0" smtClean="0"/>
              <a:t>1,3-D </a:t>
            </a:r>
            <a:r>
              <a:rPr lang="en-US" sz="3600" dirty="0"/>
              <a:t/>
            </a:r>
            <a:br>
              <a:rPr lang="en-US" sz="3600" dirty="0"/>
            </a:br>
            <a:r>
              <a:rPr lang="en-US" sz="3600" dirty="0"/>
              <a:t>Township and Range </a:t>
            </a:r>
            <a:endParaRPr lang="en-US" sz="3600" dirty="0" smtClean="0"/>
          </a:p>
          <a:p>
            <a:pPr algn="ctr"/>
            <a:r>
              <a:rPr lang="en-US" sz="3600" dirty="0" smtClean="0"/>
              <a:t>Monitoring</a:t>
            </a:r>
            <a:endParaRPr lang="en-US" sz="3600" dirty="0"/>
          </a:p>
        </p:txBody>
      </p:sp>
      <p:sp>
        <p:nvSpPr>
          <p:cNvPr id="3" name="TextBox 2"/>
          <p:cNvSpPr txBox="1"/>
          <p:nvPr/>
        </p:nvSpPr>
        <p:spPr>
          <a:xfrm>
            <a:off x="1290917" y="3216536"/>
            <a:ext cx="1957891" cy="584775"/>
          </a:xfrm>
          <a:prstGeom prst="rect">
            <a:avLst/>
          </a:prstGeom>
          <a:noFill/>
        </p:spPr>
        <p:txBody>
          <a:bodyPr wrap="square" rtlCol="0">
            <a:spAutoFit/>
          </a:bodyPr>
          <a:lstStyle/>
          <a:p>
            <a:r>
              <a:rPr lang="en-US" sz="3200" dirty="0" smtClean="0"/>
              <a:t>S02N22W</a:t>
            </a:r>
            <a:endParaRPr lang="en-US" sz="3200"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4932" y="341418"/>
            <a:ext cx="6239746" cy="6335009"/>
          </a:xfrm>
          <a:prstGeom prst="rect">
            <a:avLst/>
          </a:prstGeom>
        </p:spPr>
      </p:pic>
      <p:sp>
        <p:nvSpPr>
          <p:cNvPr id="5" name="TextBox 4"/>
          <p:cNvSpPr txBox="1"/>
          <p:nvPr/>
        </p:nvSpPr>
        <p:spPr>
          <a:xfrm>
            <a:off x="780030" y="4303059"/>
            <a:ext cx="4494726" cy="1754326"/>
          </a:xfrm>
          <a:prstGeom prst="rect">
            <a:avLst/>
          </a:prstGeom>
          <a:noFill/>
        </p:spPr>
        <p:txBody>
          <a:bodyPr wrap="square" rtlCol="0">
            <a:spAutoFit/>
          </a:bodyPr>
          <a:lstStyle/>
          <a:p>
            <a:r>
              <a:rPr lang="en-US" dirty="0"/>
              <a:t>Adjusted total pounds (ATP)  allowed: </a:t>
            </a:r>
            <a:r>
              <a:rPr lang="en-US" b="1" dirty="0"/>
              <a:t>136,000 pounds </a:t>
            </a:r>
            <a:r>
              <a:rPr lang="en-US" dirty="0"/>
              <a:t>in each township for each year.</a:t>
            </a:r>
          </a:p>
          <a:p>
            <a:endParaRPr lang="en-US" dirty="0" smtClean="0"/>
          </a:p>
          <a:p>
            <a:r>
              <a:rPr lang="en-US" dirty="0" smtClean="0"/>
              <a:t>All applications </a:t>
            </a:r>
            <a:r>
              <a:rPr lang="en-US" dirty="0"/>
              <a:t>of 1,3-D are prohibited in December.</a:t>
            </a:r>
          </a:p>
          <a:p>
            <a:endParaRPr lang="en-US" dirty="0"/>
          </a:p>
        </p:txBody>
      </p:sp>
    </p:spTree>
    <p:extLst>
      <p:ext uri="{BB962C8B-B14F-4D97-AF65-F5344CB8AC3E}">
        <p14:creationId xmlns:p14="http://schemas.microsoft.com/office/powerpoint/2010/main" val="32920334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96793" y="729890"/>
            <a:ext cx="1462260" cy="707886"/>
          </a:xfrm>
          <a:prstGeom prst="rect">
            <a:avLst/>
          </a:prstGeom>
        </p:spPr>
        <p:txBody>
          <a:bodyPr wrap="none">
            <a:spAutoFit/>
          </a:bodyPr>
          <a:lstStyle/>
          <a:p>
            <a:r>
              <a:rPr lang="en-US" sz="4000" dirty="0" smtClean="0">
                <a:ln w="3175" cmpd="sng">
                  <a:noFill/>
                </a:ln>
                <a:solidFill>
                  <a:prstClr val="black">
                    <a:lumMod val="85000"/>
                    <a:lumOff val="15000"/>
                  </a:prstClr>
                </a:solidFill>
                <a:ea typeface="+mj-ea"/>
                <a:cs typeface="+mj-cs"/>
              </a:rPr>
              <a:t>1,3-D </a:t>
            </a:r>
            <a:endParaRPr lang="en-US" dirty="0"/>
          </a:p>
        </p:txBody>
      </p:sp>
      <p:sp>
        <p:nvSpPr>
          <p:cNvPr id="3" name="TextBox 2"/>
          <p:cNvSpPr txBox="1"/>
          <p:nvPr/>
        </p:nvSpPr>
        <p:spPr>
          <a:xfrm>
            <a:off x="957431" y="2549563"/>
            <a:ext cx="10305826" cy="1938992"/>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Follow additional conditions until </a:t>
            </a:r>
            <a:r>
              <a:rPr lang="en-US" sz="2400" dirty="0">
                <a:latin typeface="Times New Roman" panose="02020603050405020304" pitchFamily="18" charset="0"/>
                <a:cs typeface="Times New Roman" panose="02020603050405020304" pitchFamily="18" charset="0"/>
              </a:rPr>
              <a:t>final conditions are adopted by the county</a:t>
            </a:r>
            <a:r>
              <a:rPr lang="en-US" sz="2400" dirty="0" smtClean="0">
                <a:latin typeface="Times New Roman" panose="02020603050405020304" pitchFamily="18" charset="0"/>
                <a:cs typeface="Times New Roman" panose="02020603050405020304" pitchFamily="18" charset="0"/>
              </a:rPr>
              <a:t>:</a:t>
            </a:r>
          </a:p>
          <a:p>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Appendix J</a:t>
            </a:r>
          </a:p>
          <a:p>
            <a:endParaRPr lang="en-US" sz="2400" dirty="0" smtClean="0">
              <a:latin typeface="Times New Roman" panose="02020603050405020304" pitchFamily="18" charset="0"/>
              <a:cs typeface="Times New Roman" panose="02020603050405020304" pitchFamily="18" charset="0"/>
            </a:endParaRPr>
          </a:p>
          <a:p>
            <a:r>
              <a:rPr lang="en-US" sz="2400" u="sng" dirty="0">
                <a:latin typeface="Times New Roman" panose="02020603050405020304" pitchFamily="18" charset="0"/>
                <a:cs typeface="Times New Roman" panose="02020603050405020304" pitchFamily="18" charset="0"/>
              </a:rPr>
              <a:t>http://www.cdpr.ca.gov/docs/enforce/compend/vol_3/append_j.pdf</a:t>
            </a:r>
          </a:p>
        </p:txBody>
      </p:sp>
    </p:spTree>
    <p:extLst>
      <p:ext uri="{BB962C8B-B14F-4D97-AF65-F5344CB8AC3E}">
        <p14:creationId xmlns:p14="http://schemas.microsoft.com/office/powerpoint/2010/main" val="26675346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07745" y="742278"/>
            <a:ext cx="7110805" cy="646331"/>
          </a:xfrm>
          <a:prstGeom prst="rect">
            <a:avLst/>
          </a:prstGeom>
          <a:noFill/>
        </p:spPr>
        <p:txBody>
          <a:bodyPr wrap="square" rtlCol="0">
            <a:spAutoFit/>
          </a:bodyPr>
          <a:lstStyle/>
          <a:p>
            <a:r>
              <a:rPr lang="en-US" sz="3600" dirty="0" err="1" smtClean="0"/>
              <a:t>Metam</a:t>
            </a:r>
            <a:r>
              <a:rPr lang="en-US" sz="3600" dirty="0" smtClean="0"/>
              <a:t> Sodium and </a:t>
            </a:r>
            <a:r>
              <a:rPr lang="en-US" sz="3600" dirty="0" err="1" smtClean="0"/>
              <a:t>Metam</a:t>
            </a:r>
            <a:r>
              <a:rPr lang="en-US" sz="3600" dirty="0" smtClean="0"/>
              <a:t> Potassium</a:t>
            </a:r>
            <a:endParaRPr lang="en-US" sz="3600" dirty="0"/>
          </a:p>
        </p:txBody>
      </p:sp>
      <p:sp>
        <p:nvSpPr>
          <p:cNvPr id="3" name="TextBox 2"/>
          <p:cNvSpPr txBox="1"/>
          <p:nvPr/>
        </p:nvSpPr>
        <p:spPr>
          <a:xfrm>
            <a:off x="1097280" y="1785768"/>
            <a:ext cx="10187492" cy="3970318"/>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Drip applications must start no earlier than ONE hour after sunrise and must be completed no later </a:t>
            </a:r>
            <a:r>
              <a:rPr lang="en-US" dirty="0" smtClean="0">
                <a:latin typeface="Times New Roman" panose="02020603050405020304" pitchFamily="18" charset="0"/>
                <a:cs typeface="Times New Roman" panose="02020603050405020304" pitchFamily="18" charset="0"/>
              </a:rPr>
              <a:t>than </a:t>
            </a:r>
            <a:r>
              <a:rPr lang="en-US" dirty="0" smtClean="0">
                <a:latin typeface="Times New Roman" panose="02020603050405020304" pitchFamily="18" charset="0"/>
                <a:cs typeface="Times New Roman" panose="02020603050405020304" pitchFamily="18" charset="0"/>
              </a:rPr>
              <a:t>ONE hour before sunset.</a:t>
            </a:r>
          </a:p>
          <a:p>
            <a:endParaRPr lang="en-US" dirty="0">
              <a:solidFill>
                <a:srgbClr val="FF0000"/>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dirty="0" err="1" smtClean="0">
                <a:latin typeface="Times New Roman" panose="02020603050405020304" pitchFamily="18" charset="0"/>
                <a:cs typeface="Times New Roman" panose="02020603050405020304" pitchFamily="18" charset="0"/>
              </a:rPr>
              <a:t>Metam</a:t>
            </a:r>
            <a:r>
              <a:rPr lang="en-US" dirty="0" smtClean="0">
                <a:latin typeface="Times New Roman" panose="02020603050405020304" pitchFamily="18" charset="0"/>
                <a:cs typeface="Times New Roman" panose="02020603050405020304" pitchFamily="18" charset="0"/>
              </a:rPr>
              <a:t> Sodium drip applications minimum buffer zone is 100 feet.</a:t>
            </a:r>
          </a:p>
          <a:p>
            <a:pPr marL="285750" indent="-285750">
              <a:buFont typeface="Wingdings" panose="05000000000000000000" pitchFamily="2" charset="2"/>
              <a:buChar char="Ø"/>
            </a:pPr>
            <a:r>
              <a:rPr lang="en-US" dirty="0" err="1" smtClean="0">
                <a:latin typeface="Times New Roman" panose="02020603050405020304" pitchFamily="18" charset="0"/>
                <a:cs typeface="Times New Roman" panose="02020603050405020304" pitchFamily="18" charset="0"/>
              </a:rPr>
              <a:t>Metam</a:t>
            </a:r>
            <a:r>
              <a:rPr lang="en-US" dirty="0" smtClean="0">
                <a:latin typeface="Times New Roman" panose="02020603050405020304" pitchFamily="18" charset="0"/>
                <a:cs typeface="Times New Roman" panose="02020603050405020304" pitchFamily="18" charset="0"/>
              </a:rPr>
              <a:t> Potassium drip applications minimum buffer zone is 90 feet.</a:t>
            </a:r>
          </a:p>
          <a:p>
            <a:pPr marL="285750" indent="-285750">
              <a:buFont typeface="Wingdings" panose="05000000000000000000" pitchFamily="2" charset="2"/>
              <a:buChar char="Ø"/>
            </a:pPr>
            <a:endParaRPr lang="en-US"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endParaRPr lang="en-US"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Application site monitoring as described in this permit condition is </a:t>
            </a:r>
            <a:r>
              <a:rPr lang="en-US" u="sng" dirty="0" smtClean="0">
                <a:latin typeface="Times New Roman" panose="02020603050405020304" pitchFamily="18" charset="0"/>
                <a:cs typeface="Times New Roman" panose="02020603050405020304" pitchFamily="18" charset="0"/>
              </a:rPr>
              <a:t>SEPARATE</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from the “Fumigant Site Monitoring” option of the “Emergency Preparedness and Response Measures” specified on the label, and must be conducted for each application</a:t>
            </a:r>
            <a:r>
              <a:rPr lang="en-US" dirty="0" smtClean="0">
                <a:latin typeface="Times New Roman" panose="02020603050405020304" pitchFamily="18" charset="0"/>
                <a:cs typeface="Times New Roman" panose="02020603050405020304" pitchFamily="18" charset="0"/>
              </a:rPr>
              <a:t>.</a:t>
            </a:r>
          </a:p>
          <a:p>
            <a:pPr marL="742950" lvl="1"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Pre Application</a:t>
            </a:r>
          </a:p>
          <a:p>
            <a:pPr marL="742950" lvl="1"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During Application</a:t>
            </a:r>
          </a:p>
          <a:p>
            <a:pPr marL="742950" lvl="1"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Post Application</a:t>
            </a:r>
          </a:p>
          <a:p>
            <a:endParaRPr lang="en-US" dirty="0"/>
          </a:p>
        </p:txBody>
      </p:sp>
    </p:spTree>
    <p:extLst>
      <p:ext uri="{BB962C8B-B14F-4D97-AF65-F5344CB8AC3E}">
        <p14:creationId xmlns:p14="http://schemas.microsoft.com/office/powerpoint/2010/main" val="40050785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9849" y="691636"/>
            <a:ext cx="11456895" cy="4939814"/>
          </a:xfrm>
          <a:prstGeom prst="rect">
            <a:avLst/>
          </a:prstGeom>
        </p:spPr>
        <p:txBody>
          <a:bodyPr wrap="square">
            <a:spAutoFit/>
          </a:bodyPr>
          <a:lstStyle/>
          <a:p>
            <a:pPr lvl="1" algn="ctr">
              <a:spcBef>
                <a:spcPts val="1000"/>
              </a:spcBef>
              <a:buClr>
                <a:srgbClr val="A53010"/>
              </a:buClr>
            </a:pPr>
            <a:r>
              <a:rPr lang="en-US" sz="2400" b="1" u="sng" dirty="0" smtClean="0">
                <a:latin typeface="Century Gothic" panose="020B0502020202020204"/>
              </a:rPr>
              <a:t>RESUBMITTALS</a:t>
            </a:r>
          </a:p>
          <a:p>
            <a:pPr lvl="1" algn="ctr">
              <a:spcBef>
                <a:spcPts val="1000"/>
              </a:spcBef>
              <a:buClr>
                <a:srgbClr val="A53010"/>
              </a:buClr>
            </a:pPr>
            <a:r>
              <a:rPr lang="en-US" sz="2400" dirty="0" smtClean="0">
                <a:latin typeface="Century Gothic" panose="020B0502020202020204"/>
              </a:rPr>
              <a:t>Reasons to Resubmit:</a:t>
            </a:r>
          </a:p>
          <a:p>
            <a:pPr lvl="1" algn="ctr">
              <a:spcBef>
                <a:spcPts val="1000"/>
              </a:spcBef>
              <a:buClr>
                <a:srgbClr val="A53010"/>
              </a:buClr>
            </a:pPr>
            <a:r>
              <a:rPr lang="en-US" sz="2400" dirty="0" smtClean="0">
                <a:latin typeface="Century Gothic" panose="020B0502020202020204"/>
              </a:rPr>
              <a:t>Date Change</a:t>
            </a:r>
          </a:p>
          <a:p>
            <a:pPr lvl="1" algn="ctr">
              <a:spcBef>
                <a:spcPts val="1000"/>
              </a:spcBef>
              <a:buClr>
                <a:srgbClr val="A53010"/>
              </a:buClr>
            </a:pPr>
            <a:r>
              <a:rPr lang="en-US" sz="2400" dirty="0" smtClean="0">
                <a:latin typeface="Century Gothic" panose="020B0502020202020204"/>
              </a:rPr>
              <a:t>Acreage Change</a:t>
            </a:r>
          </a:p>
          <a:p>
            <a:pPr lvl="1" algn="ctr">
              <a:spcBef>
                <a:spcPts val="1000"/>
              </a:spcBef>
              <a:buClr>
                <a:srgbClr val="A53010"/>
              </a:buClr>
            </a:pPr>
            <a:r>
              <a:rPr lang="en-US" sz="2400" dirty="0" smtClean="0">
                <a:latin typeface="Century Gothic" panose="020B0502020202020204"/>
              </a:rPr>
              <a:t>Schedule Change</a:t>
            </a:r>
          </a:p>
          <a:p>
            <a:pPr lvl="1" algn="ctr">
              <a:spcBef>
                <a:spcPts val="1000"/>
              </a:spcBef>
              <a:buClr>
                <a:srgbClr val="A53010"/>
              </a:buClr>
            </a:pPr>
            <a:r>
              <a:rPr lang="en-US" sz="2400" dirty="0" smtClean="0">
                <a:latin typeface="Century Gothic" panose="020B0502020202020204"/>
              </a:rPr>
              <a:t>Permission/Vacating Agreement could not be obtained by start date</a:t>
            </a:r>
          </a:p>
          <a:p>
            <a:pPr lvl="1" algn="ctr">
              <a:spcBef>
                <a:spcPts val="1000"/>
              </a:spcBef>
              <a:buClr>
                <a:srgbClr val="A53010"/>
              </a:buClr>
            </a:pPr>
            <a:endParaRPr lang="en-US" sz="2400" dirty="0" smtClean="0">
              <a:latin typeface="Century Gothic" panose="020B0502020202020204"/>
            </a:endParaRPr>
          </a:p>
          <a:p>
            <a:pPr lvl="1" algn="ctr">
              <a:spcBef>
                <a:spcPts val="1000"/>
              </a:spcBef>
              <a:buClr>
                <a:srgbClr val="A53010"/>
              </a:buClr>
            </a:pPr>
            <a:r>
              <a:rPr lang="en-US" sz="2400" b="1" u="sng" dirty="0" smtClean="0">
                <a:latin typeface="Century Gothic" panose="020B0502020202020204"/>
              </a:rPr>
              <a:t>24 HOURS is REQUIRED for ALL Resubmittals</a:t>
            </a:r>
          </a:p>
          <a:p>
            <a:pPr lvl="1" algn="ctr">
              <a:spcBef>
                <a:spcPts val="1000"/>
              </a:spcBef>
              <a:buClr>
                <a:srgbClr val="A53010"/>
              </a:buClr>
            </a:pPr>
            <a:endParaRPr lang="en-US" sz="2400" b="1" u="sng" dirty="0" smtClean="0">
              <a:latin typeface="Century Gothic" panose="020B0502020202020204"/>
            </a:endParaRPr>
          </a:p>
          <a:p>
            <a:pPr lvl="1" algn="ctr">
              <a:spcBef>
                <a:spcPts val="1000"/>
              </a:spcBef>
              <a:buClr>
                <a:srgbClr val="A53010"/>
              </a:buClr>
            </a:pPr>
            <a:r>
              <a:rPr lang="en-US" sz="2400" dirty="0" smtClean="0">
                <a:latin typeface="Century Gothic" panose="020B0502020202020204"/>
              </a:rPr>
              <a:t>Resubmittals must be a “clean” copy (without written conditions added)</a:t>
            </a:r>
            <a:endParaRPr lang="en-US" sz="2400" dirty="0">
              <a:latin typeface="Century Gothic" panose="020B0502020202020204"/>
            </a:endParaRPr>
          </a:p>
        </p:txBody>
      </p:sp>
    </p:spTree>
    <p:extLst>
      <p:ext uri="{BB962C8B-B14F-4D97-AF65-F5344CB8AC3E}">
        <p14:creationId xmlns:p14="http://schemas.microsoft.com/office/powerpoint/2010/main" val="5345256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1820" y="1645920"/>
            <a:ext cx="10170542" cy="4093428"/>
          </a:xfrm>
          <a:prstGeom prst="rect">
            <a:avLst/>
          </a:prstGeom>
          <a:noFill/>
        </p:spPr>
        <p:txBody>
          <a:bodyPr wrap="square" rtlCol="0">
            <a:spAutoFit/>
          </a:bodyPr>
          <a:lstStyle/>
          <a:p>
            <a:r>
              <a:rPr lang="en-US" sz="3200" u="sng" dirty="0" smtClean="0">
                <a:latin typeface="Times New Roman" panose="02020603050405020304" pitchFamily="18" charset="0"/>
                <a:cs typeface="Times New Roman" panose="02020603050405020304" pitchFamily="18" charset="0"/>
              </a:rPr>
              <a:t>Fumigation Forms </a:t>
            </a:r>
            <a:r>
              <a:rPr lang="en-US" sz="3200" u="sng" dirty="0" smtClean="0">
                <a:latin typeface="Times New Roman" panose="02020603050405020304" pitchFamily="18" charset="0"/>
                <a:cs typeface="Times New Roman" panose="02020603050405020304" pitchFamily="18" charset="0"/>
              </a:rPr>
              <a:t>and Conditions are </a:t>
            </a:r>
            <a:r>
              <a:rPr lang="en-US" sz="3200" b="1" u="sng" dirty="0" smtClean="0">
                <a:latin typeface="Times New Roman" panose="02020603050405020304" pitchFamily="18" charset="0"/>
                <a:cs typeface="Times New Roman" panose="02020603050405020304" pitchFamily="18" charset="0"/>
              </a:rPr>
              <a:t>ALL</a:t>
            </a:r>
            <a:r>
              <a:rPr lang="en-US" sz="3200" u="sng" dirty="0" smtClean="0">
                <a:latin typeface="Times New Roman" panose="02020603050405020304" pitchFamily="18" charset="0"/>
                <a:cs typeface="Times New Roman" panose="02020603050405020304" pitchFamily="18" charset="0"/>
              </a:rPr>
              <a:t> being </a:t>
            </a:r>
            <a:r>
              <a:rPr lang="en-US" sz="3200" u="sng" dirty="0" smtClean="0">
                <a:latin typeface="Times New Roman" panose="02020603050405020304" pitchFamily="18" charset="0"/>
                <a:cs typeface="Times New Roman" panose="02020603050405020304" pitchFamily="18" charset="0"/>
              </a:rPr>
              <a:t>UPDATED:</a:t>
            </a:r>
            <a:endParaRPr lang="en-US" sz="3200" u="sng" dirty="0" smtClean="0">
              <a:latin typeface="Times New Roman" panose="02020603050405020304" pitchFamily="18" charset="0"/>
              <a:cs typeface="Times New Roman" panose="02020603050405020304" pitchFamily="18" charset="0"/>
            </a:endParaRPr>
          </a:p>
          <a:p>
            <a:endParaRPr lang="en-US" sz="3200" dirty="0" smtClean="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r>
              <a:rPr lang="en-US" sz="3200" dirty="0" smtClean="0">
                <a:latin typeface="Times New Roman" panose="02020603050405020304" pitchFamily="18" charset="0"/>
                <a:cs typeface="Times New Roman" panose="02020603050405020304" pitchFamily="18" charset="0"/>
              </a:rPr>
              <a:t>Fumigant Permissions</a:t>
            </a:r>
          </a:p>
          <a:p>
            <a:pPr marL="457200" indent="-457200">
              <a:buFont typeface="Wingdings" panose="05000000000000000000" pitchFamily="2" charset="2"/>
              <a:buChar char="Ø"/>
            </a:pPr>
            <a:r>
              <a:rPr lang="en-US" sz="3200" dirty="0" smtClean="0">
                <a:latin typeface="Times New Roman" panose="02020603050405020304" pitchFamily="18" charset="0"/>
                <a:cs typeface="Times New Roman" panose="02020603050405020304" pitchFamily="18" charset="0"/>
              </a:rPr>
              <a:t>Fumigant Vacating Agreement</a:t>
            </a:r>
          </a:p>
          <a:p>
            <a:pPr marL="457200" indent="-457200">
              <a:buFont typeface="Wingdings" panose="05000000000000000000" pitchFamily="2" charset="2"/>
              <a:buChar char="Ø"/>
            </a:pPr>
            <a:r>
              <a:rPr lang="en-US" sz="3200" dirty="0" smtClean="0">
                <a:latin typeface="Times New Roman" panose="02020603050405020304" pitchFamily="18" charset="0"/>
                <a:cs typeface="Times New Roman" panose="02020603050405020304" pitchFamily="18" charset="0"/>
              </a:rPr>
              <a:t>Specific Fumigant Conditions</a:t>
            </a:r>
          </a:p>
          <a:p>
            <a:pPr marL="457200" indent="-457200">
              <a:buFont typeface="Wingdings" panose="05000000000000000000" pitchFamily="2" charset="2"/>
              <a:buChar char="Ø"/>
            </a:pPr>
            <a:r>
              <a:rPr lang="en-US" sz="3200" dirty="0" smtClean="0">
                <a:latin typeface="Times New Roman" panose="02020603050405020304" pitchFamily="18" charset="0"/>
                <a:cs typeface="Times New Roman" panose="02020603050405020304" pitchFamily="18" charset="0"/>
              </a:rPr>
              <a:t>Ventura County Field Fumigation Conditions </a:t>
            </a:r>
          </a:p>
          <a:p>
            <a:endParaRPr lang="en-US" dirty="0"/>
          </a:p>
          <a:p>
            <a:endParaRPr lang="en-US" dirty="0"/>
          </a:p>
        </p:txBody>
      </p:sp>
      <p:pic>
        <p:nvPicPr>
          <p:cNvPr id="3" name="Picture 2"/>
          <p:cNvPicPr/>
          <p:nvPr/>
        </p:nvPicPr>
        <p:blipFill>
          <a:blip r:embed="rId2">
            <a:extLst>
              <a:ext uri="{28A0092B-C50C-407E-A947-70E740481C1C}">
                <a14:useLocalDpi xmlns:a14="http://schemas.microsoft.com/office/drawing/2010/main" val="0"/>
              </a:ext>
            </a:extLst>
          </a:blip>
          <a:srcRect l="6107" r="6429"/>
          <a:stretch>
            <a:fillRect/>
          </a:stretch>
        </p:blipFill>
        <p:spPr bwMode="auto">
          <a:xfrm>
            <a:off x="898842" y="618186"/>
            <a:ext cx="2591435" cy="1027734"/>
          </a:xfrm>
          <a:prstGeom prst="rect">
            <a:avLst/>
          </a:prstGeom>
          <a:noFill/>
          <a:ln>
            <a:noFill/>
          </a:ln>
          <a:effectLst/>
        </p:spPr>
      </p:pic>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83012" y="618186"/>
            <a:ext cx="1219370" cy="1223493"/>
          </a:xfrm>
          <a:prstGeom prst="rect">
            <a:avLst/>
          </a:prstGeom>
        </p:spPr>
      </p:pic>
    </p:spTree>
    <p:extLst>
      <p:ext uri="{BB962C8B-B14F-4D97-AF65-F5344CB8AC3E}">
        <p14:creationId xmlns:p14="http://schemas.microsoft.com/office/powerpoint/2010/main" val="573424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rotWithShape="1">
          <a:blip r:embed="rId2">
            <a:extLst>
              <a:ext uri="{28A0092B-C50C-407E-A947-70E740481C1C}">
                <a14:useLocalDpi xmlns:a14="http://schemas.microsoft.com/office/drawing/2010/main" val="0"/>
              </a:ext>
            </a:extLst>
          </a:blip>
          <a:srcRect t="9505"/>
          <a:stretch/>
        </p:blipFill>
        <p:spPr>
          <a:xfrm>
            <a:off x="1496071" y="1592131"/>
            <a:ext cx="9015180" cy="4301791"/>
          </a:xfrm>
          <a:prstGeom prst="rect">
            <a:avLst/>
          </a:prstGeom>
        </p:spPr>
      </p:pic>
      <p:sp>
        <p:nvSpPr>
          <p:cNvPr id="3" name="TextBox 2"/>
          <p:cNvSpPr txBox="1"/>
          <p:nvPr/>
        </p:nvSpPr>
        <p:spPr>
          <a:xfrm>
            <a:off x="2883049" y="688490"/>
            <a:ext cx="6959099" cy="584775"/>
          </a:xfrm>
          <a:prstGeom prst="rect">
            <a:avLst/>
          </a:prstGeom>
          <a:noFill/>
        </p:spPr>
        <p:txBody>
          <a:bodyPr wrap="square" rtlCol="0">
            <a:spAutoFit/>
          </a:bodyPr>
          <a:lstStyle/>
          <a:p>
            <a:r>
              <a:rPr lang="en-US" sz="3200" b="1" dirty="0" smtClean="0"/>
              <a:t>Decontamination Facilities Update</a:t>
            </a:r>
            <a:endParaRPr lang="en-US" sz="3200" b="1" dirty="0"/>
          </a:p>
        </p:txBody>
      </p:sp>
    </p:spTree>
    <p:extLst>
      <p:ext uri="{BB962C8B-B14F-4D97-AF65-F5344CB8AC3E}">
        <p14:creationId xmlns:p14="http://schemas.microsoft.com/office/powerpoint/2010/main" val="13203094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1219" y="1797399"/>
            <a:ext cx="9843248" cy="4708981"/>
          </a:xfrm>
          <a:prstGeom prst="rect">
            <a:avLst/>
          </a:prstGeom>
        </p:spPr>
        <p:txBody>
          <a:bodyPr wrap="square">
            <a:spAutoFit/>
          </a:bodyPr>
          <a:lstStyle/>
          <a:p>
            <a:r>
              <a:rPr lang="en-US" sz="2000" dirty="0"/>
              <a:t>"Application exclusion zone" (AEZ) means the area surrounding the application equipment (“halo”) that must be free of all persons other than appropriately trained and equipped handlers during pesticide applications.  The AEZ moves with the application equipment</a:t>
            </a:r>
            <a:r>
              <a:rPr lang="en-US" sz="2000" dirty="0" smtClean="0"/>
              <a:t>.</a:t>
            </a:r>
          </a:p>
          <a:p>
            <a:endParaRPr lang="en-US" sz="2000" dirty="0" smtClean="0"/>
          </a:p>
          <a:p>
            <a:r>
              <a:rPr lang="en-US" sz="2000" dirty="0" smtClean="0"/>
              <a:t>No </a:t>
            </a:r>
            <a:r>
              <a:rPr lang="en-US" sz="2000" dirty="0"/>
              <a:t>employer shall direct or allow any person, </a:t>
            </a:r>
            <a:r>
              <a:rPr lang="en-US" sz="2000" dirty="0" smtClean="0"/>
              <a:t>other </a:t>
            </a:r>
            <a:r>
              <a:rPr lang="en-US" sz="2000" dirty="0"/>
              <a:t>than the persons making the application, </a:t>
            </a:r>
            <a:r>
              <a:rPr lang="en-US" sz="2000" dirty="0" smtClean="0"/>
              <a:t>to </a:t>
            </a:r>
            <a:r>
              <a:rPr lang="en-US" sz="2000" dirty="0"/>
              <a:t>enter or remain in the AEZ and </a:t>
            </a:r>
            <a:r>
              <a:rPr lang="en-US" sz="2000" dirty="0" smtClean="0"/>
              <a:t>corresponding </a:t>
            </a:r>
            <a:r>
              <a:rPr lang="en-US" sz="2000" dirty="0"/>
              <a:t>treated field during the application</a:t>
            </a:r>
            <a:r>
              <a:rPr lang="en-US" sz="2000" dirty="0" smtClean="0"/>
              <a:t>.</a:t>
            </a:r>
          </a:p>
          <a:p>
            <a:endParaRPr lang="en-US" sz="2000" dirty="0" smtClean="0"/>
          </a:p>
          <a:p>
            <a:r>
              <a:rPr lang="en-US" sz="2000" dirty="0"/>
              <a:t>The area that extends 100 feet horizontally from the application equipment in all directions during application when the pesticide is applied by any of the following methods: aerially; air blast; as a fumigant, smoke, mist, or fog; or as a fine </a:t>
            </a:r>
            <a:r>
              <a:rPr lang="en-US" sz="2000" dirty="0" smtClean="0"/>
              <a:t>spray. </a:t>
            </a:r>
          </a:p>
          <a:p>
            <a:endParaRPr lang="en-US" sz="2000" dirty="0"/>
          </a:p>
          <a:p>
            <a:r>
              <a:rPr lang="en-US" sz="2000" dirty="0"/>
              <a:t>The area that extends 25 feet </a:t>
            </a:r>
            <a:r>
              <a:rPr lang="en-US" sz="2000" dirty="0" smtClean="0"/>
              <a:t>horizontally </a:t>
            </a:r>
            <a:r>
              <a:rPr lang="en-US" sz="2000" dirty="0"/>
              <a:t>from the </a:t>
            </a:r>
            <a:r>
              <a:rPr lang="en-US" sz="2000" dirty="0" smtClean="0"/>
              <a:t>application equipment </a:t>
            </a:r>
            <a:r>
              <a:rPr lang="en-US" sz="2000" dirty="0"/>
              <a:t>in all directions </a:t>
            </a:r>
            <a:r>
              <a:rPr lang="en-US" sz="2000" dirty="0" smtClean="0"/>
              <a:t>during application </a:t>
            </a:r>
            <a:r>
              <a:rPr lang="en-US" sz="2000" dirty="0"/>
              <a:t>when the pesticide </a:t>
            </a:r>
            <a:r>
              <a:rPr lang="en-US" sz="2000" dirty="0" smtClean="0"/>
              <a:t>is applied </a:t>
            </a:r>
            <a:r>
              <a:rPr lang="en-US" sz="2000" dirty="0"/>
              <a:t>in a manner not specified </a:t>
            </a:r>
            <a:r>
              <a:rPr lang="en-US" sz="2000" dirty="0" smtClean="0"/>
              <a:t>in (a</a:t>
            </a:r>
            <a:r>
              <a:rPr lang="en-US" sz="2000" dirty="0"/>
              <a:t>) and is sprayed from a </a:t>
            </a:r>
            <a:r>
              <a:rPr lang="en-US" sz="2000" dirty="0" smtClean="0"/>
              <a:t>height of </a:t>
            </a:r>
            <a:r>
              <a:rPr lang="en-US" sz="2000" dirty="0"/>
              <a:t>greater than 12 inches from </a:t>
            </a:r>
            <a:r>
              <a:rPr lang="en-US" sz="2000" dirty="0" smtClean="0"/>
              <a:t>the soil </a:t>
            </a:r>
            <a:r>
              <a:rPr lang="en-US" sz="2000" dirty="0"/>
              <a:t>or planting medium using at </a:t>
            </a:r>
            <a:r>
              <a:rPr lang="en-US" sz="2000" dirty="0" smtClean="0"/>
              <a:t>least a </a:t>
            </a:r>
            <a:r>
              <a:rPr lang="en-US" sz="2000" dirty="0"/>
              <a:t>medium spray.</a:t>
            </a:r>
          </a:p>
          <a:p>
            <a:endParaRPr lang="en-US" sz="2000" dirty="0"/>
          </a:p>
        </p:txBody>
      </p:sp>
      <p:sp>
        <p:nvSpPr>
          <p:cNvPr id="4" name="TextBox 3"/>
          <p:cNvSpPr txBox="1"/>
          <p:nvPr/>
        </p:nvSpPr>
        <p:spPr>
          <a:xfrm>
            <a:off x="3406588" y="774551"/>
            <a:ext cx="5378824" cy="646331"/>
          </a:xfrm>
          <a:prstGeom prst="rect">
            <a:avLst/>
          </a:prstGeom>
          <a:noFill/>
        </p:spPr>
        <p:txBody>
          <a:bodyPr wrap="square" rtlCol="0">
            <a:spAutoFit/>
          </a:bodyPr>
          <a:lstStyle/>
          <a:p>
            <a:r>
              <a:rPr lang="en-US" sz="3600" u="sng" dirty="0" smtClean="0"/>
              <a:t>Application Exclusion Zone </a:t>
            </a:r>
            <a:endParaRPr lang="en-US" sz="3600" u="sng" dirty="0"/>
          </a:p>
        </p:txBody>
      </p:sp>
    </p:spTree>
    <p:extLst>
      <p:ext uri="{BB962C8B-B14F-4D97-AF65-F5344CB8AC3E}">
        <p14:creationId xmlns:p14="http://schemas.microsoft.com/office/powerpoint/2010/main" val="11150479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352800" y="2514600"/>
            <a:ext cx="5486400" cy="2743200"/>
          </a:xfrm>
          <a:prstGeom prst="rect">
            <a:avLst/>
          </a:prstGeom>
          <a:pattFill prst="trellis">
            <a:fgClr>
              <a:srgbClr val="00B050"/>
            </a:fgClr>
            <a:bgClr>
              <a:srgbClr val="FFFF00"/>
            </a:bgClr>
          </a:patt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ndParaRPr>
          </a:p>
        </p:txBody>
      </p:sp>
      <p:sp>
        <p:nvSpPr>
          <p:cNvPr id="12" name="Rectangle 11"/>
          <p:cNvSpPr/>
          <p:nvPr/>
        </p:nvSpPr>
        <p:spPr bwMode="auto">
          <a:xfrm>
            <a:off x="3339892" y="2514600"/>
            <a:ext cx="567484" cy="2743200"/>
          </a:xfrm>
          <a:prstGeom prst="rect">
            <a:avLst/>
          </a:prstGeom>
          <a:pattFill prst="dkUpDiag">
            <a:fgClr>
              <a:srgbClr val="7030A0"/>
            </a:fgClr>
            <a:bgClr>
              <a:srgbClr val="002060"/>
            </a:bgClr>
          </a:patt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ndParaRPr>
          </a:p>
        </p:txBody>
      </p:sp>
      <p:sp>
        <p:nvSpPr>
          <p:cNvPr id="14" name="Rectangle 13"/>
          <p:cNvSpPr/>
          <p:nvPr/>
        </p:nvSpPr>
        <p:spPr bwMode="auto">
          <a:xfrm>
            <a:off x="3899228" y="2514600"/>
            <a:ext cx="643888" cy="2743200"/>
          </a:xfrm>
          <a:prstGeom prst="rect">
            <a:avLst/>
          </a:prstGeom>
          <a:pattFill prst="dkUpDiag">
            <a:fgClr>
              <a:srgbClr val="002060"/>
            </a:fgClr>
            <a:bgClr>
              <a:srgbClr val="7030A0"/>
            </a:bgClr>
          </a:patt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ndParaRPr>
          </a:p>
        </p:txBody>
      </p:sp>
      <p:sp>
        <p:nvSpPr>
          <p:cNvPr id="15" name="Rectangle 14"/>
          <p:cNvSpPr/>
          <p:nvPr/>
        </p:nvSpPr>
        <p:spPr bwMode="auto">
          <a:xfrm>
            <a:off x="4511041" y="2514600"/>
            <a:ext cx="454987" cy="2743200"/>
          </a:xfrm>
          <a:prstGeom prst="rect">
            <a:avLst/>
          </a:prstGeom>
          <a:pattFill prst="dkUpDiag">
            <a:fgClr>
              <a:srgbClr val="7030A0"/>
            </a:fgClr>
            <a:bgClr>
              <a:srgbClr val="002060"/>
            </a:bgClr>
          </a:patt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ndParaRPr>
          </a:p>
        </p:txBody>
      </p:sp>
      <p:sp>
        <p:nvSpPr>
          <p:cNvPr id="16" name="Rectangle 15"/>
          <p:cNvSpPr/>
          <p:nvPr/>
        </p:nvSpPr>
        <p:spPr bwMode="auto">
          <a:xfrm>
            <a:off x="4966028" y="2514600"/>
            <a:ext cx="483666" cy="2743200"/>
          </a:xfrm>
          <a:prstGeom prst="rect">
            <a:avLst/>
          </a:prstGeom>
          <a:pattFill prst="dkUpDiag">
            <a:fgClr>
              <a:srgbClr val="7030A0"/>
            </a:fgClr>
            <a:bgClr>
              <a:srgbClr val="002060"/>
            </a:bgClr>
          </a:patt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ndParaRPr>
          </a:p>
        </p:txBody>
      </p:sp>
      <p:sp>
        <p:nvSpPr>
          <p:cNvPr id="17" name="Rectangle 16"/>
          <p:cNvSpPr/>
          <p:nvPr/>
        </p:nvSpPr>
        <p:spPr bwMode="auto">
          <a:xfrm>
            <a:off x="5448604" y="2514600"/>
            <a:ext cx="581807" cy="2743200"/>
          </a:xfrm>
          <a:prstGeom prst="rect">
            <a:avLst/>
          </a:prstGeom>
          <a:pattFill prst="dkUpDiag">
            <a:fgClr>
              <a:srgbClr val="7030A0"/>
            </a:fgClr>
            <a:bgClr>
              <a:srgbClr val="002060"/>
            </a:bgClr>
          </a:patt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ndParaRPr>
          </a:p>
        </p:txBody>
      </p:sp>
      <p:sp>
        <p:nvSpPr>
          <p:cNvPr id="18" name="Rectangle 17"/>
          <p:cNvSpPr/>
          <p:nvPr/>
        </p:nvSpPr>
        <p:spPr bwMode="auto">
          <a:xfrm>
            <a:off x="6030411" y="2514600"/>
            <a:ext cx="487849" cy="2743200"/>
          </a:xfrm>
          <a:prstGeom prst="rect">
            <a:avLst/>
          </a:prstGeom>
          <a:pattFill prst="dkUpDiag">
            <a:fgClr>
              <a:srgbClr val="7030A0"/>
            </a:fgClr>
            <a:bgClr>
              <a:srgbClr val="002060"/>
            </a:bgClr>
          </a:patt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ndParaRPr>
          </a:p>
        </p:txBody>
      </p:sp>
      <p:sp>
        <p:nvSpPr>
          <p:cNvPr id="19" name="Rectangle 18"/>
          <p:cNvSpPr/>
          <p:nvPr/>
        </p:nvSpPr>
        <p:spPr bwMode="auto">
          <a:xfrm>
            <a:off x="6503467" y="2514600"/>
            <a:ext cx="716726" cy="2743200"/>
          </a:xfrm>
          <a:prstGeom prst="rect">
            <a:avLst/>
          </a:prstGeom>
          <a:pattFill prst="dkUpDiag">
            <a:fgClr>
              <a:srgbClr val="7030A0"/>
            </a:fgClr>
            <a:bgClr>
              <a:srgbClr val="002060"/>
            </a:bgClr>
          </a:patt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ndParaRPr>
          </a:p>
        </p:txBody>
      </p:sp>
      <p:sp>
        <p:nvSpPr>
          <p:cNvPr id="20" name="Rectangle 19"/>
          <p:cNvSpPr/>
          <p:nvPr/>
        </p:nvSpPr>
        <p:spPr bwMode="auto">
          <a:xfrm>
            <a:off x="7220193" y="2514600"/>
            <a:ext cx="552208" cy="2743200"/>
          </a:xfrm>
          <a:prstGeom prst="rect">
            <a:avLst/>
          </a:prstGeom>
          <a:pattFill prst="dkUpDiag">
            <a:fgClr>
              <a:srgbClr val="7030A0"/>
            </a:fgClr>
            <a:bgClr>
              <a:srgbClr val="002060"/>
            </a:bgClr>
          </a:patt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ndParaRPr>
          </a:p>
        </p:txBody>
      </p:sp>
      <p:sp>
        <p:nvSpPr>
          <p:cNvPr id="21" name="Rectangle 20"/>
          <p:cNvSpPr/>
          <p:nvPr/>
        </p:nvSpPr>
        <p:spPr bwMode="auto">
          <a:xfrm>
            <a:off x="7771382" y="2514602"/>
            <a:ext cx="478258" cy="2743199"/>
          </a:xfrm>
          <a:prstGeom prst="rect">
            <a:avLst/>
          </a:prstGeom>
          <a:pattFill prst="dkUpDiag">
            <a:fgClr>
              <a:srgbClr val="7030A0"/>
            </a:fgClr>
            <a:bgClr>
              <a:srgbClr val="002060"/>
            </a:bgClr>
          </a:patt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ndParaRPr>
          </a:p>
        </p:txBody>
      </p:sp>
      <p:grpSp>
        <p:nvGrpSpPr>
          <p:cNvPr id="31" name="Group 30"/>
          <p:cNvGrpSpPr/>
          <p:nvPr/>
        </p:nvGrpSpPr>
        <p:grpSpPr>
          <a:xfrm>
            <a:off x="3087683" y="1657784"/>
            <a:ext cx="1992086" cy="457200"/>
            <a:chOff x="609600" y="6019800"/>
            <a:chExt cx="1992086" cy="457200"/>
          </a:xfrm>
        </p:grpSpPr>
        <p:sp>
          <p:nvSpPr>
            <p:cNvPr id="24" name="Rectangle 23"/>
            <p:cNvSpPr/>
            <p:nvPr/>
          </p:nvSpPr>
          <p:spPr bwMode="auto">
            <a:xfrm>
              <a:off x="609600" y="6019800"/>
              <a:ext cx="419100" cy="457200"/>
            </a:xfrm>
            <a:prstGeom prst="rect">
              <a:avLst/>
            </a:prstGeom>
            <a:pattFill prst="dkDnDiag">
              <a:fgClr>
                <a:srgbClr val="92D050"/>
              </a:fgClr>
              <a:bgClr>
                <a:srgbClr val="00B050"/>
              </a:bgClr>
            </a:patt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ndParaRPr>
            </a:p>
          </p:txBody>
        </p:sp>
        <p:sp>
          <p:nvSpPr>
            <p:cNvPr id="26" name="TextBox 25"/>
            <p:cNvSpPr txBox="1"/>
            <p:nvPr/>
          </p:nvSpPr>
          <p:spPr>
            <a:xfrm>
              <a:off x="1039586" y="6063734"/>
              <a:ext cx="1562100" cy="369332"/>
            </a:xfrm>
            <a:prstGeom prst="rect">
              <a:avLst/>
            </a:prstGeom>
            <a:noFill/>
          </p:spPr>
          <p:txBody>
            <a:bodyPr wrap="square" rtlCol="0">
              <a:spAutoFit/>
            </a:bodyPr>
            <a:lstStyle/>
            <a:p>
              <a:pPr eaLnBrk="0" fontAlgn="base" hangingPunct="0">
                <a:spcBef>
                  <a:spcPct val="0"/>
                </a:spcBef>
                <a:spcAft>
                  <a:spcPct val="0"/>
                </a:spcAft>
              </a:pPr>
              <a:r>
                <a:rPr lang="en-US" dirty="0" smtClean="0">
                  <a:solidFill>
                    <a:srgbClr val="000000"/>
                  </a:solidFill>
                </a:rPr>
                <a:t>Site</a:t>
              </a:r>
              <a:endParaRPr lang="en-US" dirty="0">
                <a:solidFill>
                  <a:srgbClr val="000000"/>
                </a:solidFill>
              </a:endParaRPr>
            </a:p>
          </p:txBody>
        </p:sp>
      </p:grpSp>
      <p:grpSp>
        <p:nvGrpSpPr>
          <p:cNvPr id="30" name="Group 29"/>
          <p:cNvGrpSpPr/>
          <p:nvPr/>
        </p:nvGrpSpPr>
        <p:grpSpPr>
          <a:xfrm>
            <a:off x="4396392" y="1657784"/>
            <a:ext cx="1709873" cy="457200"/>
            <a:chOff x="3700327" y="6008914"/>
            <a:chExt cx="1709873" cy="457200"/>
          </a:xfrm>
        </p:grpSpPr>
        <p:sp>
          <p:nvSpPr>
            <p:cNvPr id="25" name="Rectangle 24"/>
            <p:cNvSpPr/>
            <p:nvPr/>
          </p:nvSpPr>
          <p:spPr bwMode="auto">
            <a:xfrm>
              <a:off x="3700327" y="6008914"/>
              <a:ext cx="419100" cy="4572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ndParaRPr>
            </a:p>
          </p:txBody>
        </p:sp>
        <p:sp>
          <p:nvSpPr>
            <p:cNvPr id="27" name="TextBox 26"/>
            <p:cNvSpPr txBox="1"/>
            <p:nvPr/>
          </p:nvSpPr>
          <p:spPr>
            <a:xfrm>
              <a:off x="4119427" y="6063734"/>
              <a:ext cx="1290773" cy="369332"/>
            </a:xfrm>
            <a:prstGeom prst="rect">
              <a:avLst/>
            </a:prstGeom>
            <a:noFill/>
          </p:spPr>
          <p:txBody>
            <a:bodyPr wrap="square" rtlCol="0">
              <a:spAutoFit/>
            </a:bodyPr>
            <a:lstStyle/>
            <a:p>
              <a:pPr eaLnBrk="0" fontAlgn="base" hangingPunct="0">
                <a:spcBef>
                  <a:spcPct val="0"/>
                </a:spcBef>
                <a:spcAft>
                  <a:spcPct val="0"/>
                </a:spcAft>
              </a:pPr>
              <a:r>
                <a:rPr lang="en-US" dirty="0">
                  <a:solidFill>
                    <a:srgbClr val="000000"/>
                  </a:solidFill>
                </a:rPr>
                <a:t>AEZ</a:t>
              </a:r>
            </a:p>
          </p:txBody>
        </p:sp>
      </p:grpSp>
      <p:grpSp>
        <p:nvGrpSpPr>
          <p:cNvPr id="29" name="Group 28"/>
          <p:cNvGrpSpPr/>
          <p:nvPr/>
        </p:nvGrpSpPr>
        <p:grpSpPr>
          <a:xfrm>
            <a:off x="7406693" y="1620636"/>
            <a:ext cx="2269673" cy="457200"/>
            <a:chOff x="5959927" y="6008914"/>
            <a:chExt cx="2269673" cy="457200"/>
          </a:xfrm>
        </p:grpSpPr>
        <p:sp>
          <p:nvSpPr>
            <p:cNvPr id="23" name="Rectangle 22"/>
            <p:cNvSpPr/>
            <p:nvPr/>
          </p:nvSpPr>
          <p:spPr bwMode="auto">
            <a:xfrm>
              <a:off x="5959927" y="6008914"/>
              <a:ext cx="419100" cy="457200"/>
            </a:xfrm>
            <a:prstGeom prst="rect">
              <a:avLst/>
            </a:prstGeom>
            <a:pattFill prst="dkDnDiag">
              <a:fgClr>
                <a:srgbClr val="7030A0"/>
              </a:fgClr>
              <a:bgClr>
                <a:srgbClr val="002060"/>
              </a:bgClr>
            </a:patt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ndParaRPr>
            </a:p>
          </p:txBody>
        </p:sp>
        <p:sp>
          <p:nvSpPr>
            <p:cNvPr id="28" name="TextBox 27"/>
            <p:cNvSpPr txBox="1"/>
            <p:nvPr/>
          </p:nvSpPr>
          <p:spPr>
            <a:xfrm>
              <a:off x="6379027" y="6068496"/>
              <a:ext cx="1850573" cy="369332"/>
            </a:xfrm>
            <a:prstGeom prst="rect">
              <a:avLst/>
            </a:prstGeom>
            <a:noFill/>
          </p:spPr>
          <p:txBody>
            <a:bodyPr wrap="square" rtlCol="0">
              <a:spAutoFit/>
            </a:bodyPr>
            <a:lstStyle/>
            <a:p>
              <a:pPr eaLnBrk="0" fontAlgn="base" hangingPunct="0">
                <a:spcBef>
                  <a:spcPct val="0"/>
                </a:spcBef>
                <a:spcAft>
                  <a:spcPct val="0"/>
                </a:spcAft>
              </a:pPr>
              <a:r>
                <a:rPr lang="en-US" dirty="0" smtClean="0">
                  <a:solidFill>
                    <a:srgbClr val="000000"/>
                  </a:solidFill>
                </a:rPr>
                <a:t>Treated Area</a:t>
              </a:r>
              <a:endParaRPr lang="en-US" dirty="0">
                <a:solidFill>
                  <a:srgbClr val="000000"/>
                </a:solidFill>
              </a:endParaRPr>
            </a:p>
          </p:txBody>
        </p:sp>
      </p:grpSp>
      <p:sp>
        <p:nvSpPr>
          <p:cNvPr id="32" name="TextBox 31"/>
          <p:cNvSpPr txBox="1"/>
          <p:nvPr/>
        </p:nvSpPr>
        <p:spPr>
          <a:xfrm>
            <a:off x="185672" y="712660"/>
            <a:ext cx="11668258" cy="584775"/>
          </a:xfrm>
          <a:prstGeom prst="rect">
            <a:avLst/>
          </a:prstGeom>
          <a:noFill/>
        </p:spPr>
        <p:txBody>
          <a:bodyPr wrap="square" rtlCol="0">
            <a:spAutoFit/>
          </a:bodyPr>
          <a:lstStyle/>
          <a:p>
            <a:pPr algn="ctr" eaLnBrk="0" fontAlgn="base" hangingPunct="0">
              <a:spcBef>
                <a:spcPct val="0"/>
              </a:spcBef>
              <a:spcAft>
                <a:spcPct val="0"/>
              </a:spcAft>
            </a:pPr>
            <a:r>
              <a:rPr lang="en-US" sz="3200" b="1" dirty="0" smtClean="0">
                <a:solidFill>
                  <a:srgbClr val="000000"/>
                </a:solidFill>
              </a:rPr>
              <a:t>Application Exclusion Zone</a:t>
            </a:r>
            <a:endParaRPr lang="en-US" sz="3200" b="1" dirty="0">
              <a:solidFill>
                <a:srgbClr val="000000"/>
              </a:solidFill>
            </a:endParaRPr>
          </a:p>
        </p:txBody>
      </p:sp>
      <p:sp>
        <p:nvSpPr>
          <p:cNvPr id="33" name="Rectangle 32"/>
          <p:cNvSpPr/>
          <p:nvPr/>
        </p:nvSpPr>
        <p:spPr bwMode="auto">
          <a:xfrm>
            <a:off x="8249640" y="2514600"/>
            <a:ext cx="583780" cy="2743200"/>
          </a:xfrm>
          <a:prstGeom prst="rect">
            <a:avLst/>
          </a:prstGeom>
          <a:pattFill prst="dkUpDiag">
            <a:fgClr>
              <a:srgbClr val="7030A0"/>
            </a:fgClr>
            <a:bgClr>
              <a:srgbClr val="002060"/>
            </a:bgClr>
          </a:patt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124200" y="4651892"/>
            <a:ext cx="838200" cy="832212"/>
          </a:xfrm>
          <a:prstGeom prst="rect">
            <a:avLst/>
          </a:prstGeom>
          <a:noFill/>
          <a:ln>
            <a:noFill/>
          </a:ln>
          <a:scene3d>
            <a:camera prst="orthographicFront">
              <a:rot lat="0" lon="10800000" rev="0"/>
            </a:camera>
            <a:lightRig rig="threePt" dir="t"/>
          </a:scene3d>
        </p:spPr>
      </p:pic>
      <p:pic>
        <p:nvPicPr>
          <p:cNvPr id="34" name="Picture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flipH="1">
            <a:off x="8215433" y="4704163"/>
            <a:ext cx="589484" cy="478955"/>
          </a:xfrm>
          <a:prstGeom prst="rect">
            <a:avLst/>
          </a:prstGeom>
        </p:spPr>
      </p:pic>
      <p:grpSp>
        <p:nvGrpSpPr>
          <p:cNvPr id="35" name="Group 34"/>
          <p:cNvGrpSpPr/>
          <p:nvPr/>
        </p:nvGrpSpPr>
        <p:grpSpPr>
          <a:xfrm>
            <a:off x="5576737" y="1653684"/>
            <a:ext cx="2158294" cy="457200"/>
            <a:chOff x="3700327" y="6008914"/>
            <a:chExt cx="1808254" cy="457200"/>
          </a:xfrm>
        </p:grpSpPr>
        <p:sp>
          <p:nvSpPr>
            <p:cNvPr id="36" name="Rectangle 35"/>
            <p:cNvSpPr/>
            <p:nvPr/>
          </p:nvSpPr>
          <p:spPr bwMode="auto">
            <a:xfrm>
              <a:off x="3700327" y="6008914"/>
              <a:ext cx="419100" cy="4572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ndParaRPr>
            </a:p>
          </p:txBody>
        </p:sp>
        <p:sp>
          <p:nvSpPr>
            <p:cNvPr id="37" name="TextBox 36"/>
            <p:cNvSpPr txBox="1"/>
            <p:nvPr/>
          </p:nvSpPr>
          <p:spPr>
            <a:xfrm>
              <a:off x="4119427" y="6063734"/>
              <a:ext cx="1389154" cy="369332"/>
            </a:xfrm>
            <a:prstGeom prst="rect">
              <a:avLst/>
            </a:prstGeom>
            <a:noFill/>
          </p:spPr>
          <p:txBody>
            <a:bodyPr wrap="square" rtlCol="0">
              <a:spAutoFit/>
            </a:bodyPr>
            <a:lstStyle/>
            <a:p>
              <a:pPr eaLnBrk="0" fontAlgn="base" hangingPunct="0">
                <a:spcBef>
                  <a:spcPct val="0"/>
                </a:spcBef>
                <a:spcAft>
                  <a:spcPct val="0"/>
                </a:spcAft>
              </a:pPr>
              <a:r>
                <a:rPr lang="en-US" dirty="0" smtClean="0">
                  <a:solidFill>
                    <a:srgbClr val="000000"/>
                  </a:solidFill>
                </a:rPr>
                <a:t>Application </a:t>
              </a:r>
              <a:endParaRPr lang="en-US" dirty="0">
                <a:solidFill>
                  <a:srgbClr val="000000"/>
                </a:solidFill>
              </a:endParaRPr>
            </a:p>
          </p:txBody>
        </p:sp>
      </p:grpSp>
    </p:spTree>
    <p:extLst>
      <p:ext uri="{BB962C8B-B14F-4D97-AF65-F5344CB8AC3E}">
        <p14:creationId xmlns:p14="http://schemas.microsoft.com/office/powerpoint/2010/main" val="3452770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3.33333E-6 1.11111E-6 L 0.00417 -0.35255 " pathEditMode="relative" rAng="0" ptsTypes="AA">
                                      <p:cBhvr>
                                        <p:cTn id="6" dur="2000" fill="hold"/>
                                        <p:tgtEl>
                                          <p:spTgt spid="11"/>
                                        </p:tgtEl>
                                        <p:attrNameLst>
                                          <p:attrName>ppt_x</p:attrName>
                                          <p:attrName>ppt_y</p:attrName>
                                        </p:attrNameLst>
                                      </p:cBhvr>
                                      <p:rCtr x="208" y="-17639"/>
                                    </p:animMotion>
                                  </p:childTnLst>
                                </p:cTn>
                              </p:par>
                              <p:par>
                                <p:cTn id="7" presetID="22" presetClass="entr" presetSubtype="4" fill="hold" grpId="0" nodeType="withEffect">
                                  <p:stCondLst>
                                    <p:cond delay="200"/>
                                  </p:stCondLst>
                                  <p:childTnLst>
                                    <p:set>
                                      <p:cBhvr>
                                        <p:cTn id="8" dur="1" fill="hold">
                                          <p:stCondLst>
                                            <p:cond delay="0"/>
                                          </p:stCondLst>
                                        </p:cTn>
                                        <p:tgtEl>
                                          <p:spTgt spid="12"/>
                                        </p:tgtEl>
                                        <p:attrNameLst>
                                          <p:attrName>style.visibility</p:attrName>
                                        </p:attrNameLst>
                                      </p:cBhvr>
                                      <p:to>
                                        <p:strVal val="visible"/>
                                      </p:to>
                                    </p:set>
                                    <p:animEffect transition="in" filter="wipe(down)">
                                      <p:cBhvr>
                                        <p:cTn id="9" dur="1500"/>
                                        <p:tgtEl>
                                          <p:spTgt spid="12"/>
                                        </p:tgtEl>
                                      </p:cBhvr>
                                    </p:animEffect>
                                  </p:childTnLst>
                                </p:cTn>
                              </p:par>
                            </p:childTnLst>
                          </p:cTn>
                        </p:par>
                        <p:par>
                          <p:cTn id="10" fill="hold">
                            <p:stCondLst>
                              <p:cond delay="2000"/>
                            </p:stCondLst>
                            <p:childTnLst>
                              <p:par>
                                <p:cTn id="11" presetID="8" presetClass="emph" presetSubtype="0" fill="hold" nodeType="afterEffect">
                                  <p:stCondLst>
                                    <p:cond delay="0"/>
                                  </p:stCondLst>
                                  <p:childTnLst>
                                    <p:animRot by="5400000">
                                      <p:cBhvr>
                                        <p:cTn id="12" dur="500" fill="hold"/>
                                        <p:tgtEl>
                                          <p:spTgt spid="11"/>
                                        </p:tgtEl>
                                        <p:attrNameLst>
                                          <p:attrName>r</p:attrName>
                                        </p:attrNameLst>
                                      </p:cBhvr>
                                    </p:animRot>
                                  </p:childTnLst>
                                </p:cTn>
                              </p:par>
                            </p:childTnLst>
                          </p:cTn>
                        </p:par>
                        <p:par>
                          <p:cTn id="13" fill="hold">
                            <p:stCondLst>
                              <p:cond delay="2500"/>
                            </p:stCondLst>
                            <p:childTnLst>
                              <p:par>
                                <p:cTn id="14" presetID="42" presetClass="path" presetSubtype="0" accel="50000" decel="50000" fill="hold" nodeType="afterEffect">
                                  <p:stCondLst>
                                    <p:cond delay="0"/>
                                  </p:stCondLst>
                                  <p:childTnLst>
                                    <p:animMotion origin="layout" path="M 0.00417 -0.35255 L 0.07083 -0.35255 " pathEditMode="relative" rAng="0" ptsTypes="AA">
                                      <p:cBhvr>
                                        <p:cTn id="15" dur="750" fill="hold"/>
                                        <p:tgtEl>
                                          <p:spTgt spid="11"/>
                                        </p:tgtEl>
                                        <p:attrNameLst>
                                          <p:attrName>ppt_x</p:attrName>
                                          <p:attrName>ppt_y</p:attrName>
                                        </p:attrNameLst>
                                      </p:cBhvr>
                                      <p:rCtr x="3750" y="0"/>
                                    </p:animMotion>
                                  </p:childTnLst>
                                </p:cTn>
                              </p:par>
                            </p:childTnLst>
                          </p:cTn>
                        </p:par>
                        <p:par>
                          <p:cTn id="16" fill="hold">
                            <p:stCondLst>
                              <p:cond delay="3250"/>
                            </p:stCondLst>
                            <p:childTnLst>
                              <p:par>
                                <p:cTn id="17" presetID="8" presetClass="emph" presetSubtype="0" fill="hold" nodeType="afterEffect">
                                  <p:stCondLst>
                                    <p:cond delay="0"/>
                                  </p:stCondLst>
                                  <p:childTnLst>
                                    <p:animRot by="5400000">
                                      <p:cBhvr>
                                        <p:cTn id="18" dur="500" fill="hold"/>
                                        <p:tgtEl>
                                          <p:spTgt spid="11"/>
                                        </p:tgtEl>
                                        <p:attrNameLst>
                                          <p:attrName>r</p:attrName>
                                        </p:attrNameLst>
                                      </p:cBhvr>
                                    </p:animRot>
                                  </p:childTnLst>
                                </p:cTn>
                              </p:par>
                            </p:childTnLst>
                          </p:cTn>
                        </p:par>
                        <p:par>
                          <p:cTn id="19" fill="hold">
                            <p:stCondLst>
                              <p:cond delay="3750"/>
                            </p:stCondLst>
                            <p:childTnLst>
                              <p:par>
                                <p:cTn id="20" presetID="42" presetClass="path" presetSubtype="0" accel="50000" decel="50000" fill="hold" nodeType="afterEffect">
                                  <p:stCondLst>
                                    <p:cond delay="0"/>
                                  </p:stCondLst>
                                  <p:childTnLst>
                                    <p:animMotion origin="layout" path="M 0.07083 -0.35255 L 0.07084 0.00555 " pathEditMode="relative" rAng="0" ptsTypes="AA">
                                      <p:cBhvr>
                                        <p:cTn id="21" dur="2000" fill="hold"/>
                                        <p:tgtEl>
                                          <p:spTgt spid="11"/>
                                        </p:tgtEl>
                                        <p:attrNameLst>
                                          <p:attrName>ppt_x</p:attrName>
                                          <p:attrName>ppt_y</p:attrName>
                                        </p:attrNameLst>
                                      </p:cBhvr>
                                      <p:rCtr x="-417" y="17778"/>
                                    </p:animMotion>
                                  </p:childTnLst>
                                </p:cTn>
                              </p:par>
                              <p:par>
                                <p:cTn id="22" presetID="22" presetClass="entr" presetSubtype="1" fill="hold" grpId="0" nodeType="withEffect">
                                  <p:stCondLst>
                                    <p:cond delay="200"/>
                                  </p:stCondLst>
                                  <p:childTnLst>
                                    <p:set>
                                      <p:cBhvr>
                                        <p:cTn id="23" dur="1" fill="hold">
                                          <p:stCondLst>
                                            <p:cond delay="0"/>
                                          </p:stCondLst>
                                        </p:cTn>
                                        <p:tgtEl>
                                          <p:spTgt spid="14"/>
                                        </p:tgtEl>
                                        <p:attrNameLst>
                                          <p:attrName>style.visibility</p:attrName>
                                        </p:attrNameLst>
                                      </p:cBhvr>
                                      <p:to>
                                        <p:strVal val="visible"/>
                                      </p:to>
                                    </p:set>
                                    <p:animEffect transition="in" filter="wipe(up)">
                                      <p:cBhvr>
                                        <p:cTn id="24" dur="1500"/>
                                        <p:tgtEl>
                                          <p:spTgt spid="14"/>
                                        </p:tgtEl>
                                      </p:cBhvr>
                                    </p:animEffect>
                                  </p:childTnLst>
                                </p:cTn>
                              </p:par>
                            </p:childTnLst>
                          </p:cTn>
                        </p:par>
                        <p:par>
                          <p:cTn id="25" fill="hold">
                            <p:stCondLst>
                              <p:cond delay="5750"/>
                            </p:stCondLst>
                            <p:childTnLst>
                              <p:par>
                                <p:cTn id="26" presetID="8" presetClass="emph" presetSubtype="0" fill="hold" nodeType="afterEffect">
                                  <p:stCondLst>
                                    <p:cond delay="0"/>
                                  </p:stCondLst>
                                  <p:childTnLst>
                                    <p:animRot by="-5400000">
                                      <p:cBhvr>
                                        <p:cTn id="27" dur="500" fill="hold"/>
                                        <p:tgtEl>
                                          <p:spTgt spid="11"/>
                                        </p:tgtEl>
                                        <p:attrNameLst>
                                          <p:attrName>r</p:attrName>
                                        </p:attrNameLst>
                                      </p:cBhvr>
                                    </p:animRot>
                                  </p:childTnLst>
                                </p:cTn>
                              </p:par>
                            </p:childTnLst>
                          </p:cTn>
                        </p:par>
                        <p:par>
                          <p:cTn id="28" fill="hold">
                            <p:stCondLst>
                              <p:cond delay="6250"/>
                            </p:stCondLst>
                            <p:childTnLst>
                              <p:par>
                                <p:cTn id="29" presetID="42" presetClass="path" presetSubtype="0" accel="50000" decel="50000" fill="hold" nodeType="afterEffect">
                                  <p:stCondLst>
                                    <p:cond delay="0"/>
                                  </p:stCondLst>
                                  <p:childTnLst>
                                    <p:animMotion origin="layout" path="M 0.07084 0.00555 L 0.13282 0.00555 " pathEditMode="relative" rAng="0" ptsTypes="AA">
                                      <p:cBhvr>
                                        <p:cTn id="30" dur="750" fill="hold"/>
                                        <p:tgtEl>
                                          <p:spTgt spid="11"/>
                                        </p:tgtEl>
                                        <p:attrNameLst>
                                          <p:attrName>ppt_x</p:attrName>
                                          <p:attrName>ppt_y</p:attrName>
                                        </p:attrNameLst>
                                      </p:cBhvr>
                                      <p:rCtr x="3090" y="0"/>
                                    </p:animMotion>
                                  </p:childTnLst>
                                </p:cTn>
                              </p:par>
                            </p:childTnLst>
                          </p:cTn>
                        </p:par>
                        <p:par>
                          <p:cTn id="31" fill="hold">
                            <p:stCondLst>
                              <p:cond delay="7000"/>
                            </p:stCondLst>
                            <p:childTnLst>
                              <p:par>
                                <p:cTn id="32" presetID="8" presetClass="emph" presetSubtype="0" fill="hold" nodeType="afterEffect">
                                  <p:stCondLst>
                                    <p:cond delay="0"/>
                                  </p:stCondLst>
                                  <p:childTnLst>
                                    <p:animRot by="-5400000">
                                      <p:cBhvr>
                                        <p:cTn id="33" dur="500" fill="hold"/>
                                        <p:tgtEl>
                                          <p:spTgt spid="11"/>
                                        </p:tgtEl>
                                        <p:attrNameLst>
                                          <p:attrName>r</p:attrName>
                                        </p:attrNameLst>
                                      </p:cBhvr>
                                    </p:animRot>
                                  </p:childTnLst>
                                </p:cTn>
                              </p:par>
                            </p:childTnLst>
                          </p:cTn>
                        </p:par>
                        <p:par>
                          <p:cTn id="34" fill="hold">
                            <p:stCondLst>
                              <p:cond delay="7500"/>
                            </p:stCondLst>
                            <p:childTnLst>
                              <p:par>
                                <p:cTn id="35" presetID="42" presetClass="path" presetSubtype="0" accel="50000" decel="50000" fill="hold" nodeType="afterEffect">
                                  <p:stCondLst>
                                    <p:cond delay="0"/>
                                  </p:stCondLst>
                                  <p:childTnLst>
                                    <p:animMotion origin="layout" path="M 0.13282 0.00555 L 0.13282 -0.3463 " pathEditMode="relative" rAng="0" ptsTypes="AA">
                                      <p:cBhvr>
                                        <p:cTn id="36" dur="2000" fill="hold"/>
                                        <p:tgtEl>
                                          <p:spTgt spid="11"/>
                                        </p:tgtEl>
                                        <p:attrNameLst>
                                          <p:attrName>ppt_x</p:attrName>
                                          <p:attrName>ppt_y</p:attrName>
                                        </p:attrNameLst>
                                      </p:cBhvr>
                                      <p:rCtr x="0" y="-17593"/>
                                    </p:animMotion>
                                  </p:childTnLst>
                                </p:cTn>
                              </p:par>
                              <p:par>
                                <p:cTn id="37" presetID="22" presetClass="entr" presetSubtype="4" fill="hold" grpId="0" nodeType="withEffect">
                                  <p:stCondLst>
                                    <p:cond delay="200"/>
                                  </p:stCondLst>
                                  <p:childTnLst>
                                    <p:set>
                                      <p:cBhvr>
                                        <p:cTn id="38" dur="1" fill="hold">
                                          <p:stCondLst>
                                            <p:cond delay="0"/>
                                          </p:stCondLst>
                                        </p:cTn>
                                        <p:tgtEl>
                                          <p:spTgt spid="15"/>
                                        </p:tgtEl>
                                        <p:attrNameLst>
                                          <p:attrName>style.visibility</p:attrName>
                                        </p:attrNameLst>
                                      </p:cBhvr>
                                      <p:to>
                                        <p:strVal val="visible"/>
                                      </p:to>
                                    </p:set>
                                    <p:animEffect transition="in" filter="wipe(down)">
                                      <p:cBhvr>
                                        <p:cTn id="39" dur="1500"/>
                                        <p:tgtEl>
                                          <p:spTgt spid="15"/>
                                        </p:tgtEl>
                                      </p:cBhvr>
                                    </p:animEffect>
                                  </p:childTnLst>
                                </p:cTn>
                              </p:par>
                            </p:childTnLst>
                          </p:cTn>
                        </p:par>
                        <p:par>
                          <p:cTn id="40" fill="hold">
                            <p:stCondLst>
                              <p:cond delay="9500"/>
                            </p:stCondLst>
                            <p:childTnLst>
                              <p:par>
                                <p:cTn id="41" presetID="8" presetClass="emph" presetSubtype="0" fill="hold" nodeType="afterEffect">
                                  <p:stCondLst>
                                    <p:cond delay="0"/>
                                  </p:stCondLst>
                                  <p:childTnLst>
                                    <p:animRot by="5400000">
                                      <p:cBhvr>
                                        <p:cTn id="42" dur="500" fill="hold"/>
                                        <p:tgtEl>
                                          <p:spTgt spid="11"/>
                                        </p:tgtEl>
                                        <p:attrNameLst>
                                          <p:attrName>r</p:attrName>
                                        </p:attrNameLst>
                                      </p:cBhvr>
                                    </p:animRot>
                                  </p:childTnLst>
                                </p:cTn>
                              </p:par>
                            </p:childTnLst>
                          </p:cTn>
                        </p:par>
                        <p:par>
                          <p:cTn id="43" fill="hold">
                            <p:stCondLst>
                              <p:cond delay="10000"/>
                            </p:stCondLst>
                            <p:childTnLst>
                              <p:par>
                                <p:cTn id="44" presetID="42" presetClass="path" presetSubtype="0" accel="50000" decel="50000" fill="hold" nodeType="afterEffect">
                                  <p:stCondLst>
                                    <p:cond delay="0"/>
                                  </p:stCondLst>
                                  <p:childTnLst>
                                    <p:animMotion origin="layout" path="M 0.13282 -0.3463 L 0.18368 -0.3463 " pathEditMode="relative" rAng="0" ptsTypes="AA">
                                      <p:cBhvr>
                                        <p:cTn id="45" dur="750" fill="hold"/>
                                        <p:tgtEl>
                                          <p:spTgt spid="11"/>
                                        </p:tgtEl>
                                        <p:attrNameLst>
                                          <p:attrName>ppt_x</p:attrName>
                                          <p:attrName>ppt_y</p:attrName>
                                        </p:attrNameLst>
                                      </p:cBhvr>
                                      <p:rCtr x="2535" y="0"/>
                                    </p:animMotion>
                                  </p:childTnLst>
                                </p:cTn>
                              </p:par>
                            </p:childTnLst>
                          </p:cTn>
                        </p:par>
                        <p:par>
                          <p:cTn id="46" fill="hold">
                            <p:stCondLst>
                              <p:cond delay="10750"/>
                            </p:stCondLst>
                            <p:childTnLst>
                              <p:par>
                                <p:cTn id="47" presetID="8" presetClass="emph" presetSubtype="0" fill="hold" nodeType="afterEffect">
                                  <p:stCondLst>
                                    <p:cond delay="0"/>
                                  </p:stCondLst>
                                  <p:childTnLst>
                                    <p:animRot by="5400000">
                                      <p:cBhvr>
                                        <p:cTn id="48" dur="500" fill="hold"/>
                                        <p:tgtEl>
                                          <p:spTgt spid="11"/>
                                        </p:tgtEl>
                                        <p:attrNameLst>
                                          <p:attrName>r</p:attrName>
                                        </p:attrNameLst>
                                      </p:cBhvr>
                                    </p:animRot>
                                  </p:childTnLst>
                                </p:cTn>
                              </p:par>
                            </p:childTnLst>
                          </p:cTn>
                        </p:par>
                        <p:par>
                          <p:cTn id="49" fill="hold">
                            <p:stCondLst>
                              <p:cond delay="11250"/>
                            </p:stCondLst>
                            <p:childTnLst>
                              <p:par>
                                <p:cTn id="50" presetID="42" presetClass="path" presetSubtype="0" accel="50000" decel="50000" fill="hold" nodeType="afterEffect">
                                  <p:stCondLst>
                                    <p:cond delay="0"/>
                                  </p:stCondLst>
                                  <p:childTnLst>
                                    <p:animMotion origin="layout" path="M 0.18368 -0.3463 L 0.18594 0.00555 " pathEditMode="relative" rAng="0" ptsTypes="AA">
                                      <p:cBhvr>
                                        <p:cTn id="51" dur="2000" fill="hold"/>
                                        <p:tgtEl>
                                          <p:spTgt spid="11"/>
                                        </p:tgtEl>
                                        <p:attrNameLst>
                                          <p:attrName>ppt_x</p:attrName>
                                          <p:attrName>ppt_y</p:attrName>
                                        </p:attrNameLst>
                                      </p:cBhvr>
                                      <p:rCtr x="104" y="17593"/>
                                    </p:animMotion>
                                  </p:childTnLst>
                                </p:cTn>
                              </p:par>
                              <p:par>
                                <p:cTn id="52" presetID="22" presetClass="entr" presetSubtype="1" fill="hold" grpId="0" nodeType="withEffect">
                                  <p:stCondLst>
                                    <p:cond delay="200"/>
                                  </p:stCondLst>
                                  <p:childTnLst>
                                    <p:set>
                                      <p:cBhvr>
                                        <p:cTn id="53" dur="1" fill="hold">
                                          <p:stCondLst>
                                            <p:cond delay="0"/>
                                          </p:stCondLst>
                                        </p:cTn>
                                        <p:tgtEl>
                                          <p:spTgt spid="16"/>
                                        </p:tgtEl>
                                        <p:attrNameLst>
                                          <p:attrName>style.visibility</p:attrName>
                                        </p:attrNameLst>
                                      </p:cBhvr>
                                      <p:to>
                                        <p:strVal val="visible"/>
                                      </p:to>
                                    </p:set>
                                    <p:animEffect transition="in" filter="wipe(up)">
                                      <p:cBhvr>
                                        <p:cTn id="54" dur="1500"/>
                                        <p:tgtEl>
                                          <p:spTgt spid="16"/>
                                        </p:tgtEl>
                                      </p:cBhvr>
                                    </p:animEffect>
                                  </p:childTnLst>
                                </p:cTn>
                              </p:par>
                            </p:childTnLst>
                          </p:cTn>
                        </p:par>
                        <p:par>
                          <p:cTn id="55" fill="hold">
                            <p:stCondLst>
                              <p:cond delay="13250"/>
                            </p:stCondLst>
                            <p:childTnLst>
                              <p:par>
                                <p:cTn id="56" presetID="8" presetClass="emph" presetSubtype="0" fill="hold" nodeType="afterEffect">
                                  <p:stCondLst>
                                    <p:cond delay="0"/>
                                  </p:stCondLst>
                                  <p:childTnLst>
                                    <p:animRot by="-5400000">
                                      <p:cBhvr>
                                        <p:cTn id="57" dur="500" fill="hold"/>
                                        <p:tgtEl>
                                          <p:spTgt spid="11"/>
                                        </p:tgtEl>
                                        <p:attrNameLst>
                                          <p:attrName>r</p:attrName>
                                        </p:attrNameLst>
                                      </p:cBhvr>
                                    </p:animRot>
                                  </p:childTnLst>
                                </p:cTn>
                              </p:par>
                            </p:childTnLst>
                          </p:cTn>
                        </p:par>
                        <p:par>
                          <p:cTn id="58" fill="hold">
                            <p:stCondLst>
                              <p:cond delay="13750"/>
                            </p:stCondLst>
                            <p:childTnLst>
                              <p:par>
                                <p:cTn id="59" presetID="42" presetClass="path" presetSubtype="0" accel="50000" decel="50000" fill="hold" nodeType="afterEffect">
                                  <p:stCondLst>
                                    <p:cond delay="0"/>
                                  </p:stCondLst>
                                  <p:childTnLst>
                                    <p:animMotion origin="layout" path="M 0.18594 0.00555 L 0.2415 0.00555 " pathEditMode="relative" rAng="0" ptsTypes="AA">
                                      <p:cBhvr>
                                        <p:cTn id="60" dur="750" fill="hold"/>
                                        <p:tgtEl>
                                          <p:spTgt spid="11"/>
                                        </p:tgtEl>
                                        <p:attrNameLst>
                                          <p:attrName>ppt_x</p:attrName>
                                          <p:attrName>ppt_y</p:attrName>
                                        </p:attrNameLst>
                                      </p:cBhvr>
                                      <p:rCtr x="2778" y="0"/>
                                    </p:animMotion>
                                  </p:childTnLst>
                                </p:cTn>
                              </p:par>
                            </p:childTnLst>
                          </p:cTn>
                        </p:par>
                        <p:par>
                          <p:cTn id="61" fill="hold">
                            <p:stCondLst>
                              <p:cond delay="14500"/>
                            </p:stCondLst>
                            <p:childTnLst>
                              <p:par>
                                <p:cTn id="62" presetID="8" presetClass="emph" presetSubtype="0" fill="hold" nodeType="afterEffect">
                                  <p:stCondLst>
                                    <p:cond delay="0"/>
                                  </p:stCondLst>
                                  <p:childTnLst>
                                    <p:animRot by="-5400000">
                                      <p:cBhvr>
                                        <p:cTn id="63" dur="500" fill="hold"/>
                                        <p:tgtEl>
                                          <p:spTgt spid="11"/>
                                        </p:tgtEl>
                                        <p:attrNameLst>
                                          <p:attrName>r</p:attrName>
                                        </p:attrNameLst>
                                      </p:cBhvr>
                                    </p:animRot>
                                  </p:childTnLst>
                                </p:cTn>
                              </p:par>
                            </p:childTnLst>
                          </p:cTn>
                        </p:par>
                        <p:par>
                          <p:cTn id="64" fill="hold">
                            <p:stCondLst>
                              <p:cond delay="15000"/>
                            </p:stCondLst>
                            <p:childTnLst>
                              <p:par>
                                <p:cTn id="65" presetID="42" presetClass="path" presetSubtype="0" accel="50000" decel="50000" fill="hold" nodeType="afterEffect">
                                  <p:stCondLst>
                                    <p:cond delay="0"/>
                                  </p:stCondLst>
                                  <p:childTnLst>
                                    <p:animMotion origin="layout" path="M 0.2415 0.00555 L 0.2415 -0.35 " pathEditMode="relative" rAng="0" ptsTypes="AA">
                                      <p:cBhvr>
                                        <p:cTn id="66" dur="2000" fill="hold"/>
                                        <p:tgtEl>
                                          <p:spTgt spid="11"/>
                                        </p:tgtEl>
                                        <p:attrNameLst>
                                          <p:attrName>ppt_x</p:attrName>
                                          <p:attrName>ppt_y</p:attrName>
                                        </p:attrNameLst>
                                      </p:cBhvr>
                                      <p:rCtr x="0" y="-17778"/>
                                    </p:animMotion>
                                  </p:childTnLst>
                                </p:cTn>
                              </p:par>
                              <p:par>
                                <p:cTn id="67" presetID="22" presetClass="entr" presetSubtype="4" fill="hold" grpId="0" nodeType="withEffect">
                                  <p:stCondLst>
                                    <p:cond delay="200"/>
                                  </p:stCondLst>
                                  <p:childTnLst>
                                    <p:set>
                                      <p:cBhvr>
                                        <p:cTn id="68" dur="1" fill="hold">
                                          <p:stCondLst>
                                            <p:cond delay="0"/>
                                          </p:stCondLst>
                                        </p:cTn>
                                        <p:tgtEl>
                                          <p:spTgt spid="17"/>
                                        </p:tgtEl>
                                        <p:attrNameLst>
                                          <p:attrName>style.visibility</p:attrName>
                                        </p:attrNameLst>
                                      </p:cBhvr>
                                      <p:to>
                                        <p:strVal val="visible"/>
                                      </p:to>
                                    </p:set>
                                    <p:animEffect transition="in" filter="wipe(down)">
                                      <p:cBhvr>
                                        <p:cTn id="69" dur="1500"/>
                                        <p:tgtEl>
                                          <p:spTgt spid="17"/>
                                        </p:tgtEl>
                                      </p:cBhvr>
                                    </p:animEffect>
                                  </p:childTnLst>
                                </p:cTn>
                              </p:par>
                            </p:childTnLst>
                          </p:cTn>
                        </p:par>
                        <p:par>
                          <p:cTn id="70" fill="hold">
                            <p:stCondLst>
                              <p:cond delay="17000"/>
                            </p:stCondLst>
                            <p:childTnLst>
                              <p:par>
                                <p:cTn id="71" presetID="8" presetClass="emph" presetSubtype="0" fill="hold" nodeType="afterEffect">
                                  <p:stCondLst>
                                    <p:cond delay="0"/>
                                  </p:stCondLst>
                                  <p:childTnLst>
                                    <p:animRot by="5400000">
                                      <p:cBhvr>
                                        <p:cTn id="72" dur="500" fill="hold"/>
                                        <p:tgtEl>
                                          <p:spTgt spid="11"/>
                                        </p:tgtEl>
                                        <p:attrNameLst>
                                          <p:attrName>r</p:attrName>
                                        </p:attrNameLst>
                                      </p:cBhvr>
                                    </p:animRot>
                                  </p:childTnLst>
                                </p:cTn>
                              </p:par>
                            </p:childTnLst>
                          </p:cTn>
                        </p:par>
                        <p:par>
                          <p:cTn id="73" fill="hold">
                            <p:stCondLst>
                              <p:cond delay="17500"/>
                            </p:stCondLst>
                            <p:childTnLst>
                              <p:par>
                                <p:cTn id="74" presetID="42" presetClass="path" presetSubtype="0" accel="50000" decel="50000" fill="hold" nodeType="afterEffect">
                                  <p:stCondLst>
                                    <p:cond delay="0"/>
                                  </p:stCondLst>
                                  <p:childTnLst>
                                    <p:animMotion origin="layout" path="M 0.2415 -0.35 L 0.29584 -0.35 " pathEditMode="relative" rAng="0" ptsTypes="AA">
                                      <p:cBhvr>
                                        <p:cTn id="75" dur="750" fill="hold"/>
                                        <p:tgtEl>
                                          <p:spTgt spid="11"/>
                                        </p:tgtEl>
                                        <p:attrNameLst>
                                          <p:attrName>ppt_x</p:attrName>
                                          <p:attrName>ppt_y</p:attrName>
                                        </p:attrNameLst>
                                      </p:cBhvr>
                                      <p:rCtr x="2708" y="0"/>
                                    </p:animMotion>
                                  </p:childTnLst>
                                </p:cTn>
                              </p:par>
                            </p:childTnLst>
                          </p:cTn>
                        </p:par>
                        <p:par>
                          <p:cTn id="76" fill="hold">
                            <p:stCondLst>
                              <p:cond delay="18250"/>
                            </p:stCondLst>
                            <p:childTnLst>
                              <p:par>
                                <p:cTn id="77" presetID="8" presetClass="emph" presetSubtype="0" fill="hold" nodeType="afterEffect">
                                  <p:stCondLst>
                                    <p:cond delay="0"/>
                                  </p:stCondLst>
                                  <p:childTnLst>
                                    <p:animRot by="5400000">
                                      <p:cBhvr>
                                        <p:cTn id="78" dur="500" fill="hold"/>
                                        <p:tgtEl>
                                          <p:spTgt spid="11"/>
                                        </p:tgtEl>
                                        <p:attrNameLst>
                                          <p:attrName>r</p:attrName>
                                        </p:attrNameLst>
                                      </p:cBhvr>
                                    </p:animRot>
                                  </p:childTnLst>
                                </p:cTn>
                              </p:par>
                            </p:childTnLst>
                          </p:cTn>
                        </p:par>
                        <p:par>
                          <p:cTn id="79" fill="hold">
                            <p:stCondLst>
                              <p:cond delay="18750"/>
                            </p:stCondLst>
                            <p:childTnLst>
                              <p:par>
                                <p:cTn id="80" presetID="42" presetClass="path" presetSubtype="0" accel="50000" decel="50000" fill="hold" nodeType="afterEffect">
                                  <p:stCondLst>
                                    <p:cond delay="0"/>
                                  </p:stCondLst>
                                  <p:childTnLst>
                                    <p:animMotion origin="layout" path="M 0.29584 -0.35 L 0.29584 0.00555 " pathEditMode="relative" rAng="0" ptsTypes="AA">
                                      <p:cBhvr>
                                        <p:cTn id="81" dur="2000" fill="hold"/>
                                        <p:tgtEl>
                                          <p:spTgt spid="11"/>
                                        </p:tgtEl>
                                        <p:attrNameLst>
                                          <p:attrName>ppt_x</p:attrName>
                                          <p:attrName>ppt_y</p:attrName>
                                        </p:attrNameLst>
                                      </p:cBhvr>
                                      <p:rCtr x="0" y="17778"/>
                                    </p:animMotion>
                                  </p:childTnLst>
                                </p:cTn>
                              </p:par>
                              <p:par>
                                <p:cTn id="82" presetID="22" presetClass="entr" presetSubtype="1" fill="hold" grpId="0" nodeType="withEffect">
                                  <p:stCondLst>
                                    <p:cond delay="200"/>
                                  </p:stCondLst>
                                  <p:childTnLst>
                                    <p:set>
                                      <p:cBhvr>
                                        <p:cTn id="83" dur="1" fill="hold">
                                          <p:stCondLst>
                                            <p:cond delay="0"/>
                                          </p:stCondLst>
                                        </p:cTn>
                                        <p:tgtEl>
                                          <p:spTgt spid="18"/>
                                        </p:tgtEl>
                                        <p:attrNameLst>
                                          <p:attrName>style.visibility</p:attrName>
                                        </p:attrNameLst>
                                      </p:cBhvr>
                                      <p:to>
                                        <p:strVal val="visible"/>
                                      </p:to>
                                    </p:set>
                                    <p:animEffect transition="in" filter="wipe(up)">
                                      <p:cBhvr>
                                        <p:cTn id="84" dur="1500"/>
                                        <p:tgtEl>
                                          <p:spTgt spid="18"/>
                                        </p:tgtEl>
                                      </p:cBhvr>
                                    </p:animEffect>
                                  </p:childTnLst>
                                </p:cTn>
                              </p:par>
                            </p:childTnLst>
                          </p:cTn>
                        </p:par>
                        <p:par>
                          <p:cTn id="85" fill="hold">
                            <p:stCondLst>
                              <p:cond delay="20750"/>
                            </p:stCondLst>
                            <p:childTnLst>
                              <p:par>
                                <p:cTn id="86" presetID="8" presetClass="emph" presetSubtype="0" fill="hold" nodeType="afterEffect">
                                  <p:stCondLst>
                                    <p:cond delay="0"/>
                                  </p:stCondLst>
                                  <p:childTnLst>
                                    <p:animRot by="-5400000">
                                      <p:cBhvr>
                                        <p:cTn id="87" dur="500" fill="hold"/>
                                        <p:tgtEl>
                                          <p:spTgt spid="11"/>
                                        </p:tgtEl>
                                        <p:attrNameLst>
                                          <p:attrName>r</p:attrName>
                                        </p:attrNameLst>
                                      </p:cBhvr>
                                    </p:animRot>
                                  </p:childTnLst>
                                </p:cTn>
                              </p:par>
                            </p:childTnLst>
                          </p:cTn>
                        </p:par>
                        <p:par>
                          <p:cTn id="88" fill="hold">
                            <p:stCondLst>
                              <p:cond delay="21250"/>
                            </p:stCondLst>
                            <p:childTnLst>
                              <p:par>
                                <p:cTn id="89" presetID="42" presetClass="path" presetSubtype="0" accel="50000" decel="50000" fill="hold" nodeType="afterEffect">
                                  <p:stCondLst>
                                    <p:cond delay="0"/>
                                  </p:stCondLst>
                                  <p:childTnLst>
                                    <p:animMotion origin="layout" path="M 0.29584 0.00555 L 0.3625 0.00555 " pathEditMode="relative" rAng="0" ptsTypes="AA">
                                      <p:cBhvr>
                                        <p:cTn id="90" dur="750" fill="hold"/>
                                        <p:tgtEl>
                                          <p:spTgt spid="11"/>
                                        </p:tgtEl>
                                        <p:attrNameLst>
                                          <p:attrName>ppt_x</p:attrName>
                                          <p:attrName>ppt_y</p:attrName>
                                        </p:attrNameLst>
                                      </p:cBhvr>
                                      <p:rCtr x="3333" y="0"/>
                                    </p:animMotion>
                                  </p:childTnLst>
                                </p:cTn>
                              </p:par>
                            </p:childTnLst>
                          </p:cTn>
                        </p:par>
                        <p:par>
                          <p:cTn id="91" fill="hold">
                            <p:stCondLst>
                              <p:cond delay="22000"/>
                            </p:stCondLst>
                            <p:childTnLst>
                              <p:par>
                                <p:cTn id="92" presetID="8" presetClass="emph" presetSubtype="0" fill="hold" nodeType="afterEffect">
                                  <p:stCondLst>
                                    <p:cond delay="0"/>
                                  </p:stCondLst>
                                  <p:childTnLst>
                                    <p:animRot by="-5400000">
                                      <p:cBhvr>
                                        <p:cTn id="93" dur="500" fill="hold"/>
                                        <p:tgtEl>
                                          <p:spTgt spid="11"/>
                                        </p:tgtEl>
                                        <p:attrNameLst>
                                          <p:attrName>r</p:attrName>
                                        </p:attrNameLst>
                                      </p:cBhvr>
                                    </p:animRot>
                                  </p:childTnLst>
                                </p:cTn>
                              </p:par>
                            </p:childTnLst>
                          </p:cTn>
                        </p:par>
                        <p:par>
                          <p:cTn id="94" fill="hold">
                            <p:stCondLst>
                              <p:cond delay="22500"/>
                            </p:stCondLst>
                            <p:childTnLst>
                              <p:par>
                                <p:cTn id="95" presetID="42" presetClass="path" presetSubtype="0" accel="50000" decel="50000" fill="hold" nodeType="afterEffect">
                                  <p:stCondLst>
                                    <p:cond delay="0"/>
                                  </p:stCondLst>
                                  <p:childTnLst>
                                    <p:animMotion origin="layout" path="M 0.3625 0.00555 L 0.3625 -0.35 " pathEditMode="relative" rAng="0" ptsTypes="AA">
                                      <p:cBhvr>
                                        <p:cTn id="96" dur="2000" fill="hold"/>
                                        <p:tgtEl>
                                          <p:spTgt spid="11"/>
                                        </p:tgtEl>
                                        <p:attrNameLst>
                                          <p:attrName>ppt_x</p:attrName>
                                          <p:attrName>ppt_y</p:attrName>
                                        </p:attrNameLst>
                                      </p:cBhvr>
                                      <p:rCtr x="0" y="-17778"/>
                                    </p:animMotion>
                                  </p:childTnLst>
                                </p:cTn>
                              </p:par>
                              <p:par>
                                <p:cTn id="97" presetID="22" presetClass="entr" presetSubtype="4" fill="hold" grpId="0" nodeType="withEffect">
                                  <p:stCondLst>
                                    <p:cond delay="20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1500"/>
                                        <p:tgtEl>
                                          <p:spTgt spid="19"/>
                                        </p:tgtEl>
                                      </p:cBhvr>
                                    </p:animEffect>
                                  </p:childTnLst>
                                </p:cTn>
                              </p:par>
                            </p:childTnLst>
                          </p:cTn>
                        </p:par>
                        <p:par>
                          <p:cTn id="100" fill="hold">
                            <p:stCondLst>
                              <p:cond delay="24500"/>
                            </p:stCondLst>
                            <p:childTnLst>
                              <p:par>
                                <p:cTn id="101" presetID="8" presetClass="emph" presetSubtype="0" fill="hold" nodeType="afterEffect">
                                  <p:stCondLst>
                                    <p:cond delay="0"/>
                                  </p:stCondLst>
                                  <p:childTnLst>
                                    <p:animRot by="5400000">
                                      <p:cBhvr>
                                        <p:cTn id="102" dur="500" fill="hold"/>
                                        <p:tgtEl>
                                          <p:spTgt spid="11"/>
                                        </p:tgtEl>
                                        <p:attrNameLst>
                                          <p:attrName>r</p:attrName>
                                        </p:attrNameLst>
                                      </p:cBhvr>
                                    </p:animRot>
                                  </p:childTnLst>
                                </p:cTn>
                              </p:par>
                            </p:childTnLst>
                          </p:cTn>
                        </p:par>
                        <p:par>
                          <p:cTn id="103" fill="hold">
                            <p:stCondLst>
                              <p:cond delay="25000"/>
                            </p:stCondLst>
                            <p:childTnLst>
                              <p:par>
                                <p:cTn id="104" presetID="42" presetClass="path" presetSubtype="0" accel="50000" decel="50000" fill="hold" nodeType="afterEffect">
                                  <p:stCondLst>
                                    <p:cond delay="0"/>
                                  </p:stCondLst>
                                  <p:childTnLst>
                                    <p:animMotion origin="layout" path="M 0.3625 -0.35 L 0.42257 -0.35 " pathEditMode="relative" rAng="0" ptsTypes="AA">
                                      <p:cBhvr>
                                        <p:cTn id="105" dur="750" fill="hold"/>
                                        <p:tgtEl>
                                          <p:spTgt spid="11"/>
                                        </p:tgtEl>
                                        <p:attrNameLst>
                                          <p:attrName>ppt_x</p:attrName>
                                          <p:attrName>ppt_y</p:attrName>
                                        </p:attrNameLst>
                                      </p:cBhvr>
                                      <p:rCtr x="3003" y="0"/>
                                    </p:animMotion>
                                  </p:childTnLst>
                                </p:cTn>
                              </p:par>
                            </p:childTnLst>
                          </p:cTn>
                        </p:par>
                        <p:par>
                          <p:cTn id="106" fill="hold">
                            <p:stCondLst>
                              <p:cond delay="25750"/>
                            </p:stCondLst>
                            <p:childTnLst>
                              <p:par>
                                <p:cTn id="107" presetID="8" presetClass="emph" presetSubtype="0" fill="hold" nodeType="afterEffect">
                                  <p:stCondLst>
                                    <p:cond delay="0"/>
                                  </p:stCondLst>
                                  <p:childTnLst>
                                    <p:animRot by="5400000">
                                      <p:cBhvr>
                                        <p:cTn id="108" dur="500" fill="hold"/>
                                        <p:tgtEl>
                                          <p:spTgt spid="11"/>
                                        </p:tgtEl>
                                        <p:attrNameLst>
                                          <p:attrName>r</p:attrName>
                                        </p:attrNameLst>
                                      </p:cBhvr>
                                    </p:animRot>
                                  </p:childTnLst>
                                </p:cTn>
                              </p:par>
                            </p:childTnLst>
                          </p:cTn>
                        </p:par>
                        <p:par>
                          <p:cTn id="109" fill="hold">
                            <p:stCondLst>
                              <p:cond delay="26250"/>
                            </p:stCondLst>
                            <p:childTnLst>
                              <p:par>
                                <p:cTn id="110" presetID="42" presetClass="path" presetSubtype="0" accel="50000" decel="50000" fill="hold" nodeType="afterEffect">
                                  <p:stCondLst>
                                    <p:cond delay="0"/>
                                  </p:stCondLst>
                                  <p:childTnLst>
                                    <p:animMotion origin="layout" path="M 0.42257 -0.35 L 0.42257 0.00555 " pathEditMode="relative" rAng="0" ptsTypes="AA">
                                      <p:cBhvr>
                                        <p:cTn id="111" dur="2000" fill="hold"/>
                                        <p:tgtEl>
                                          <p:spTgt spid="11"/>
                                        </p:tgtEl>
                                        <p:attrNameLst>
                                          <p:attrName>ppt_x</p:attrName>
                                          <p:attrName>ppt_y</p:attrName>
                                        </p:attrNameLst>
                                      </p:cBhvr>
                                      <p:rCtr x="0" y="17778"/>
                                    </p:animMotion>
                                  </p:childTnLst>
                                </p:cTn>
                              </p:par>
                              <p:par>
                                <p:cTn id="112" presetID="22" presetClass="entr" presetSubtype="1" fill="hold" grpId="0" nodeType="withEffect">
                                  <p:stCondLst>
                                    <p:cond delay="200"/>
                                  </p:stCondLst>
                                  <p:childTnLst>
                                    <p:set>
                                      <p:cBhvr>
                                        <p:cTn id="113" dur="1" fill="hold">
                                          <p:stCondLst>
                                            <p:cond delay="0"/>
                                          </p:stCondLst>
                                        </p:cTn>
                                        <p:tgtEl>
                                          <p:spTgt spid="20"/>
                                        </p:tgtEl>
                                        <p:attrNameLst>
                                          <p:attrName>style.visibility</p:attrName>
                                        </p:attrNameLst>
                                      </p:cBhvr>
                                      <p:to>
                                        <p:strVal val="visible"/>
                                      </p:to>
                                    </p:set>
                                    <p:animEffect transition="in" filter="wipe(up)">
                                      <p:cBhvr>
                                        <p:cTn id="114" dur="1500"/>
                                        <p:tgtEl>
                                          <p:spTgt spid="20"/>
                                        </p:tgtEl>
                                      </p:cBhvr>
                                    </p:animEffect>
                                  </p:childTnLst>
                                </p:cTn>
                              </p:par>
                            </p:childTnLst>
                          </p:cTn>
                        </p:par>
                        <p:par>
                          <p:cTn id="115" fill="hold">
                            <p:stCondLst>
                              <p:cond delay="28250"/>
                            </p:stCondLst>
                            <p:childTnLst>
                              <p:par>
                                <p:cTn id="116" presetID="8" presetClass="emph" presetSubtype="0" fill="hold" nodeType="afterEffect">
                                  <p:stCondLst>
                                    <p:cond delay="0"/>
                                  </p:stCondLst>
                                  <p:childTnLst>
                                    <p:animRot by="-5400000">
                                      <p:cBhvr>
                                        <p:cTn id="117" dur="500" fill="hold"/>
                                        <p:tgtEl>
                                          <p:spTgt spid="11"/>
                                        </p:tgtEl>
                                        <p:attrNameLst>
                                          <p:attrName>r</p:attrName>
                                        </p:attrNameLst>
                                      </p:cBhvr>
                                    </p:animRot>
                                  </p:childTnLst>
                                </p:cTn>
                              </p:par>
                            </p:childTnLst>
                          </p:cTn>
                        </p:par>
                        <p:par>
                          <p:cTn id="118" fill="hold">
                            <p:stCondLst>
                              <p:cond delay="28750"/>
                            </p:stCondLst>
                            <p:childTnLst>
                              <p:par>
                                <p:cTn id="119" presetID="42" presetClass="path" presetSubtype="0" accel="50000" decel="50000" fill="hold" nodeType="afterEffect">
                                  <p:stCondLst>
                                    <p:cond delay="0"/>
                                  </p:stCondLst>
                                  <p:childTnLst>
                                    <p:animMotion origin="layout" path="M 0.42257 0.00555 L 0.4875 0.00555 " pathEditMode="relative" rAng="0" ptsTypes="AA">
                                      <p:cBhvr>
                                        <p:cTn id="120" dur="750" fill="hold"/>
                                        <p:tgtEl>
                                          <p:spTgt spid="11"/>
                                        </p:tgtEl>
                                        <p:attrNameLst>
                                          <p:attrName>ppt_x</p:attrName>
                                          <p:attrName>ppt_y</p:attrName>
                                        </p:attrNameLst>
                                      </p:cBhvr>
                                      <p:rCtr x="3247" y="0"/>
                                    </p:animMotion>
                                  </p:childTnLst>
                                </p:cTn>
                              </p:par>
                            </p:childTnLst>
                          </p:cTn>
                        </p:par>
                        <p:par>
                          <p:cTn id="121" fill="hold">
                            <p:stCondLst>
                              <p:cond delay="29500"/>
                            </p:stCondLst>
                            <p:childTnLst>
                              <p:par>
                                <p:cTn id="122" presetID="8" presetClass="emph" presetSubtype="0" fill="hold" nodeType="afterEffect">
                                  <p:stCondLst>
                                    <p:cond delay="0"/>
                                  </p:stCondLst>
                                  <p:childTnLst>
                                    <p:animRot by="-5400000">
                                      <p:cBhvr>
                                        <p:cTn id="123" dur="500" fill="hold"/>
                                        <p:tgtEl>
                                          <p:spTgt spid="11"/>
                                        </p:tgtEl>
                                        <p:attrNameLst>
                                          <p:attrName>r</p:attrName>
                                        </p:attrNameLst>
                                      </p:cBhvr>
                                    </p:animRot>
                                  </p:childTnLst>
                                </p:cTn>
                              </p:par>
                            </p:childTnLst>
                          </p:cTn>
                        </p:par>
                        <p:par>
                          <p:cTn id="124" fill="hold">
                            <p:stCondLst>
                              <p:cond delay="30000"/>
                            </p:stCondLst>
                            <p:childTnLst>
                              <p:par>
                                <p:cTn id="125" presetID="42" presetClass="path" presetSubtype="0" accel="50000" decel="50000" fill="hold" nodeType="afterEffect">
                                  <p:stCondLst>
                                    <p:cond delay="0"/>
                                  </p:stCondLst>
                                  <p:childTnLst>
                                    <p:animMotion origin="layout" path="M 0.4875 0.00555 L 0.4875 -0.35 " pathEditMode="relative" rAng="0" ptsTypes="AA">
                                      <p:cBhvr>
                                        <p:cTn id="126" dur="2000" fill="hold"/>
                                        <p:tgtEl>
                                          <p:spTgt spid="11"/>
                                        </p:tgtEl>
                                        <p:attrNameLst>
                                          <p:attrName>ppt_x</p:attrName>
                                          <p:attrName>ppt_y</p:attrName>
                                        </p:attrNameLst>
                                      </p:cBhvr>
                                      <p:rCtr x="0" y="-17778"/>
                                    </p:animMotion>
                                  </p:childTnLst>
                                </p:cTn>
                              </p:par>
                              <p:par>
                                <p:cTn id="127" presetID="22" presetClass="entr" presetSubtype="4" fill="hold" grpId="0" nodeType="withEffect">
                                  <p:stCondLst>
                                    <p:cond delay="200"/>
                                  </p:stCondLst>
                                  <p:childTnLst>
                                    <p:set>
                                      <p:cBhvr>
                                        <p:cTn id="128" dur="1" fill="hold">
                                          <p:stCondLst>
                                            <p:cond delay="0"/>
                                          </p:stCondLst>
                                        </p:cTn>
                                        <p:tgtEl>
                                          <p:spTgt spid="21"/>
                                        </p:tgtEl>
                                        <p:attrNameLst>
                                          <p:attrName>style.visibility</p:attrName>
                                        </p:attrNameLst>
                                      </p:cBhvr>
                                      <p:to>
                                        <p:strVal val="visible"/>
                                      </p:to>
                                    </p:set>
                                    <p:animEffect transition="in" filter="wipe(down)">
                                      <p:cBhvr>
                                        <p:cTn id="129" dur="1500"/>
                                        <p:tgtEl>
                                          <p:spTgt spid="21"/>
                                        </p:tgtEl>
                                      </p:cBhvr>
                                    </p:animEffect>
                                  </p:childTnLst>
                                </p:cTn>
                              </p:par>
                            </p:childTnLst>
                          </p:cTn>
                        </p:par>
                        <p:par>
                          <p:cTn id="130" fill="hold">
                            <p:stCondLst>
                              <p:cond delay="32000"/>
                            </p:stCondLst>
                            <p:childTnLst>
                              <p:par>
                                <p:cTn id="131" presetID="8" presetClass="emph" presetSubtype="0" fill="hold" nodeType="afterEffect">
                                  <p:stCondLst>
                                    <p:cond delay="0"/>
                                  </p:stCondLst>
                                  <p:childTnLst>
                                    <p:animRot by="5400000">
                                      <p:cBhvr>
                                        <p:cTn id="132" dur="500" fill="hold"/>
                                        <p:tgtEl>
                                          <p:spTgt spid="11"/>
                                        </p:tgtEl>
                                        <p:attrNameLst>
                                          <p:attrName>r</p:attrName>
                                        </p:attrNameLst>
                                      </p:cBhvr>
                                    </p:animRot>
                                  </p:childTnLst>
                                </p:cTn>
                              </p:par>
                            </p:childTnLst>
                          </p:cTn>
                        </p:par>
                        <p:par>
                          <p:cTn id="133" fill="hold">
                            <p:stCondLst>
                              <p:cond delay="32500"/>
                            </p:stCondLst>
                            <p:childTnLst>
                              <p:par>
                                <p:cTn id="134" presetID="42" presetClass="path" presetSubtype="0" accel="50000" decel="50000" fill="hold" nodeType="afterEffect">
                                  <p:stCondLst>
                                    <p:cond delay="0"/>
                                  </p:stCondLst>
                                  <p:childTnLst>
                                    <p:animMotion origin="layout" path="M 0.4875 -0.35 L 0.54584 -0.35 " pathEditMode="relative" rAng="0" ptsTypes="AA">
                                      <p:cBhvr>
                                        <p:cTn id="135" dur="750" fill="hold"/>
                                        <p:tgtEl>
                                          <p:spTgt spid="11"/>
                                        </p:tgtEl>
                                        <p:attrNameLst>
                                          <p:attrName>ppt_x</p:attrName>
                                          <p:attrName>ppt_y</p:attrName>
                                        </p:attrNameLst>
                                      </p:cBhvr>
                                      <p:rCtr x="2917" y="0"/>
                                    </p:animMotion>
                                  </p:childTnLst>
                                </p:cTn>
                              </p:par>
                            </p:childTnLst>
                          </p:cTn>
                        </p:par>
                        <p:par>
                          <p:cTn id="136" fill="hold">
                            <p:stCondLst>
                              <p:cond delay="33250"/>
                            </p:stCondLst>
                            <p:childTnLst>
                              <p:par>
                                <p:cTn id="137" presetID="8" presetClass="emph" presetSubtype="0" fill="hold" nodeType="afterEffect">
                                  <p:stCondLst>
                                    <p:cond delay="0"/>
                                  </p:stCondLst>
                                  <p:childTnLst>
                                    <p:animRot by="5400000">
                                      <p:cBhvr>
                                        <p:cTn id="138" dur="500" fill="hold"/>
                                        <p:tgtEl>
                                          <p:spTgt spid="11"/>
                                        </p:tgtEl>
                                        <p:attrNameLst>
                                          <p:attrName>r</p:attrName>
                                        </p:attrNameLst>
                                      </p:cBhvr>
                                    </p:animRot>
                                  </p:childTnLst>
                                </p:cTn>
                              </p:par>
                            </p:childTnLst>
                          </p:cTn>
                        </p:par>
                        <p:par>
                          <p:cTn id="139" fill="hold">
                            <p:stCondLst>
                              <p:cond delay="33750"/>
                            </p:stCondLst>
                            <p:childTnLst>
                              <p:par>
                                <p:cTn id="140" presetID="42" presetClass="path" presetSubtype="0" accel="50000" decel="50000" fill="hold" nodeType="afterEffect">
                                  <p:stCondLst>
                                    <p:cond delay="0"/>
                                  </p:stCondLst>
                                  <p:childTnLst>
                                    <p:animMotion origin="layout" path="M 0.54584 -0.35 L 0.54584 0.00555 " pathEditMode="relative" rAng="0" ptsTypes="AA">
                                      <p:cBhvr>
                                        <p:cTn id="141" dur="2000" fill="hold"/>
                                        <p:tgtEl>
                                          <p:spTgt spid="11"/>
                                        </p:tgtEl>
                                        <p:attrNameLst>
                                          <p:attrName>ppt_x</p:attrName>
                                          <p:attrName>ppt_y</p:attrName>
                                        </p:attrNameLst>
                                      </p:cBhvr>
                                      <p:rCtr x="0" y="17778"/>
                                    </p:animMotion>
                                  </p:childTnLst>
                                </p:cTn>
                              </p:par>
                              <p:par>
                                <p:cTn id="142" presetID="22" presetClass="entr" presetSubtype="1" fill="hold" grpId="0" nodeType="withEffect">
                                  <p:stCondLst>
                                    <p:cond delay="200"/>
                                  </p:stCondLst>
                                  <p:childTnLst>
                                    <p:set>
                                      <p:cBhvr>
                                        <p:cTn id="143" dur="1" fill="hold">
                                          <p:stCondLst>
                                            <p:cond delay="0"/>
                                          </p:stCondLst>
                                        </p:cTn>
                                        <p:tgtEl>
                                          <p:spTgt spid="33"/>
                                        </p:tgtEl>
                                        <p:attrNameLst>
                                          <p:attrName>style.visibility</p:attrName>
                                        </p:attrNameLst>
                                      </p:cBhvr>
                                      <p:to>
                                        <p:strVal val="visible"/>
                                      </p:to>
                                    </p:set>
                                    <p:animEffect transition="in" filter="wipe(up)">
                                      <p:cBhvr>
                                        <p:cTn id="144" dur="1500"/>
                                        <p:tgtEl>
                                          <p:spTgt spid="33"/>
                                        </p:tgtEl>
                                      </p:cBhvr>
                                    </p:animEffect>
                                  </p:childTnLst>
                                </p:cTn>
                              </p:par>
                            </p:childTnLst>
                          </p:cTn>
                        </p:par>
                        <p:par>
                          <p:cTn id="145" fill="hold">
                            <p:stCondLst>
                              <p:cond delay="35750"/>
                            </p:stCondLst>
                            <p:childTnLst>
                              <p:par>
                                <p:cTn id="146" presetID="1" presetClass="exit" presetSubtype="0" fill="hold" nodeType="afterEffect">
                                  <p:stCondLst>
                                    <p:cond delay="0"/>
                                  </p:stCondLst>
                                  <p:childTnLst>
                                    <p:set>
                                      <p:cBhvr>
                                        <p:cTn id="147" dur="1" fill="hold">
                                          <p:stCondLst>
                                            <p:cond delay="0"/>
                                          </p:stCondLst>
                                        </p:cTn>
                                        <p:tgtEl>
                                          <p:spTgt spid="11"/>
                                        </p:tgtEl>
                                        <p:attrNameLst>
                                          <p:attrName>style.visibility</p:attrName>
                                        </p:attrNameLst>
                                      </p:cBhvr>
                                      <p:to>
                                        <p:strVal val="hidden"/>
                                      </p:to>
                                    </p:set>
                                  </p:childTnLst>
                                </p:cTn>
                              </p:par>
                            </p:childTnLst>
                          </p:cTn>
                        </p:par>
                        <p:par>
                          <p:cTn id="148" fill="hold">
                            <p:stCondLst>
                              <p:cond delay="35750"/>
                            </p:stCondLst>
                            <p:childTnLst>
                              <p:par>
                                <p:cTn id="149" presetID="1" presetClass="entr" presetSubtype="0" fill="hold" nodeType="afterEffect">
                                  <p:stCondLst>
                                    <p:cond delay="0"/>
                                  </p:stCondLst>
                                  <p:childTnLst>
                                    <p:set>
                                      <p:cBhvr>
                                        <p:cTn id="150" dur="1" fill="hold">
                                          <p:stCondLst>
                                            <p:cond delay="0"/>
                                          </p:stCondLst>
                                        </p:cTn>
                                        <p:tgtEl>
                                          <p:spTgt spid="34"/>
                                        </p:tgtEl>
                                        <p:attrNameLst>
                                          <p:attrName>style.visibility</p:attrName>
                                        </p:attrNameLst>
                                      </p:cBhvr>
                                      <p:to>
                                        <p:strVal val="visible"/>
                                      </p:to>
                                    </p:set>
                                  </p:childTnLst>
                                </p:cTn>
                              </p:par>
                            </p:childTnLst>
                          </p:cTn>
                        </p:par>
                        <p:par>
                          <p:cTn id="151" fill="hold">
                            <p:stCondLst>
                              <p:cond delay="35750"/>
                            </p:stCondLst>
                            <p:childTnLst>
                              <p:par>
                                <p:cTn id="152" presetID="2" presetClass="exit" presetSubtype="4" fill="hold" nodeType="afterEffect">
                                  <p:stCondLst>
                                    <p:cond delay="0"/>
                                  </p:stCondLst>
                                  <p:childTnLst>
                                    <p:anim calcmode="lin" valueType="num">
                                      <p:cBhvr additive="base">
                                        <p:cTn id="153" dur="3000"/>
                                        <p:tgtEl>
                                          <p:spTgt spid="34"/>
                                        </p:tgtEl>
                                        <p:attrNameLst>
                                          <p:attrName>ppt_x</p:attrName>
                                        </p:attrNameLst>
                                      </p:cBhvr>
                                      <p:tavLst>
                                        <p:tav tm="0">
                                          <p:val>
                                            <p:strVal val="ppt_x"/>
                                          </p:val>
                                        </p:tav>
                                        <p:tav tm="100000">
                                          <p:val>
                                            <p:strVal val="ppt_x"/>
                                          </p:val>
                                        </p:tav>
                                      </p:tavLst>
                                    </p:anim>
                                    <p:anim calcmode="lin" valueType="num">
                                      <p:cBhvr additive="base">
                                        <p:cTn id="154" dur="3000"/>
                                        <p:tgtEl>
                                          <p:spTgt spid="34"/>
                                        </p:tgtEl>
                                        <p:attrNameLst>
                                          <p:attrName>ppt_y</p:attrName>
                                        </p:attrNameLst>
                                      </p:cBhvr>
                                      <p:tavLst>
                                        <p:tav tm="0">
                                          <p:val>
                                            <p:strVal val="ppt_y"/>
                                          </p:val>
                                        </p:tav>
                                        <p:tav tm="100000">
                                          <p:val>
                                            <p:strVal val="1+ppt_h/2"/>
                                          </p:val>
                                        </p:tav>
                                      </p:tavLst>
                                    </p:anim>
                                    <p:set>
                                      <p:cBhvr>
                                        <p:cTn id="155" dur="1" fill="hold">
                                          <p:stCondLst>
                                            <p:cond delay="2999"/>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P spid="16" grpId="0" animBg="1"/>
      <p:bldP spid="17" grpId="0" animBg="1"/>
      <p:bldP spid="18" grpId="0" animBg="1"/>
      <p:bldP spid="19" grpId="0" animBg="1"/>
      <p:bldP spid="20" grpId="0" animBg="1"/>
      <p:bldP spid="21" grpId="0" animBg="1"/>
      <p:bldP spid="3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7363" y="710004"/>
            <a:ext cx="7584145" cy="5499223"/>
          </a:xfrm>
          <a:prstGeom prst="rect">
            <a:avLst/>
          </a:prstGeom>
        </p:spPr>
      </p:pic>
    </p:spTree>
    <p:extLst>
      <p:ext uri="{BB962C8B-B14F-4D97-AF65-F5344CB8AC3E}">
        <p14:creationId xmlns:p14="http://schemas.microsoft.com/office/powerpoint/2010/main" val="20615409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56496" y="963266"/>
            <a:ext cx="3275071" cy="830997"/>
          </a:xfrm>
          <a:prstGeom prst="rect">
            <a:avLst/>
          </a:prstGeom>
        </p:spPr>
        <p:txBody>
          <a:bodyPr wrap="square">
            <a:spAutoFit/>
          </a:bodyPr>
          <a:lstStyle/>
          <a:p>
            <a:r>
              <a:rPr lang="en-US" sz="4800" dirty="0" smtClean="0">
                <a:solidFill>
                  <a:prstClr val="black"/>
                </a:solidFill>
              </a:rPr>
              <a:t>Chloropicrin </a:t>
            </a:r>
            <a:endParaRPr lang="en-US" dirty="0"/>
          </a:p>
        </p:txBody>
      </p:sp>
      <p:sp>
        <p:nvSpPr>
          <p:cNvPr id="4" name="TextBox 3"/>
          <p:cNvSpPr txBox="1"/>
          <p:nvPr/>
        </p:nvSpPr>
        <p:spPr>
          <a:xfrm>
            <a:off x="796064" y="1925617"/>
            <a:ext cx="10564011" cy="3323987"/>
          </a:xfrm>
          <a:prstGeom prst="rect">
            <a:avLst/>
          </a:prstGeom>
          <a:noFill/>
        </p:spPr>
        <p:txBody>
          <a:bodyPr wrap="square" rtlCol="0">
            <a:spAutoFit/>
          </a:bodyPr>
          <a:lstStyle/>
          <a:p>
            <a:pPr marL="342900" indent="-34290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No more Methyl Bromide (</a:t>
            </a:r>
            <a:r>
              <a:rPr lang="en-US" sz="2400" dirty="0" err="1" smtClean="0">
                <a:latin typeface="Times New Roman" panose="02020603050405020304" pitchFamily="18" charset="0"/>
                <a:cs typeface="Times New Roman" panose="02020603050405020304" pitchFamily="18" charset="0"/>
              </a:rPr>
              <a:t>MeBr</a:t>
            </a:r>
            <a:r>
              <a:rPr lang="en-US" sz="2400" dirty="0" smtClean="0">
                <a:latin typeface="Times New Roman" panose="02020603050405020304" pitchFamily="18" charset="0"/>
                <a:cs typeface="Times New Roman" panose="02020603050405020304" pitchFamily="18" charset="0"/>
              </a:rPr>
              <a:t>) – as of January 1, 2017</a:t>
            </a:r>
          </a:p>
          <a:p>
            <a:pPr marL="342900" indent="-342900">
              <a:buFont typeface="Wingdings" panose="05000000000000000000" pitchFamily="2" charset="2"/>
              <a:buChar char="Ø"/>
            </a:pPr>
            <a:endParaRPr lang="en-US" sz="2400"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400" u="sng" dirty="0" smtClean="0">
                <a:latin typeface="Times New Roman" panose="02020603050405020304" pitchFamily="18" charset="0"/>
                <a:cs typeface="Times New Roman" panose="02020603050405020304" pitchFamily="18" charset="0"/>
              </a:rPr>
              <a:t>Time Restrictions: </a:t>
            </a:r>
            <a:r>
              <a:rPr lang="en-US" sz="2400" dirty="0" smtClean="0">
                <a:latin typeface="Times New Roman" panose="02020603050405020304" pitchFamily="18" charset="0"/>
                <a:cs typeface="Times New Roman" panose="02020603050405020304" pitchFamily="18" charset="0"/>
              </a:rPr>
              <a:t>Non-TIF and </a:t>
            </a:r>
            <a:r>
              <a:rPr lang="en-US" sz="2400" dirty="0" err="1" smtClean="0">
                <a:latin typeface="Times New Roman" panose="02020603050405020304" pitchFamily="18" charset="0"/>
                <a:cs typeface="Times New Roman" panose="02020603050405020304" pitchFamily="18" charset="0"/>
              </a:rPr>
              <a:t>untarped</a:t>
            </a:r>
            <a:r>
              <a:rPr lang="en-US" sz="2400" dirty="0" smtClean="0">
                <a:latin typeface="Times New Roman" panose="02020603050405020304" pitchFamily="18" charset="0"/>
                <a:cs typeface="Times New Roman" panose="02020603050405020304" pitchFamily="18" charset="0"/>
              </a:rPr>
              <a:t> fumigations  shall start no earlier than ONE hour AFTER sunrise, and shall end no earlier than THREE hours prior to sunset.</a:t>
            </a:r>
          </a:p>
          <a:p>
            <a:pPr marL="342900" indent="-342900">
              <a:buFont typeface="Wingdings" panose="05000000000000000000" pitchFamily="2" charset="2"/>
              <a:buChar char="Ø"/>
            </a:pPr>
            <a:endParaRPr lang="en-US" sz="2400"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Micro </a:t>
            </a:r>
            <a:r>
              <a:rPr lang="en-US" sz="2400" dirty="0">
                <a:latin typeface="Times New Roman" panose="02020603050405020304" pitchFamily="18" charset="0"/>
                <a:cs typeface="Times New Roman" panose="02020603050405020304" pitchFamily="18" charset="0"/>
              </a:rPr>
              <a:t>Sprinklers </a:t>
            </a:r>
            <a:r>
              <a:rPr lang="en-US" sz="2400" dirty="0" smtClean="0">
                <a:latin typeface="Times New Roman" panose="02020603050405020304" pitchFamily="18" charset="0"/>
                <a:cs typeface="Times New Roman" panose="02020603050405020304" pitchFamily="18" charset="0"/>
              </a:rPr>
              <a:t>can </a:t>
            </a:r>
            <a:r>
              <a:rPr lang="en-US" sz="2400" u="sng" dirty="0" smtClean="0">
                <a:latin typeface="Times New Roman" panose="02020603050405020304" pitchFamily="18" charset="0"/>
                <a:cs typeface="Times New Roman" panose="02020603050405020304" pitchFamily="18" charset="0"/>
              </a:rPr>
              <a:t>MEET </a:t>
            </a:r>
            <a:r>
              <a:rPr lang="en-US" sz="2400" dirty="0" smtClean="0">
                <a:latin typeface="Times New Roman" panose="02020603050405020304" pitchFamily="18" charset="0"/>
                <a:cs typeface="Times New Roman" panose="02020603050405020304" pitchFamily="18" charset="0"/>
              </a:rPr>
              <a:t>the requirements </a:t>
            </a:r>
            <a:r>
              <a:rPr lang="en-US" sz="2400" dirty="0">
                <a:latin typeface="Times New Roman" panose="02020603050405020304" pitchFamily="18" charset="0"/>
                <a:cs typeface="Times New Roman" panose="02020603050405020304" pitchFamily="18" charset="0"/>
              </a:rPr>
              <a:t>of “sprinklers in place” </a:t>
            </a:r>
            <a:r>
              <a:rPr lang="en-US" sz="2400" dirty="0" smtClean="0">
                <a:latin typeface="Times New Roman" panose="02020603050405020304" pitchFamily="18" charset="0"/>
                <a:cs typeface="Times New Roman" panose="02020603050405020304" pitchFamily="18" charset="0"/>
              </a:rPr>
              <a:t>as long as the tarp used is on the APPROVED county TIF Tarp list.</a:t>
            </a:r>
            <a:endParaRPr lang="en-US" sz="24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3303896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95773" y="2205318"/>
            <a:ext cx="7293685" cy="1862048"/>
          </a:xfrm>
          <a:prstGeom prst="rect">
            <a:avLst/>
          </a:prstGeom>
          <a:noFill/>
        </p:spPr>
        <p:txBody>
          <a:bodyPr wrap="square" rtlCol="0">
            <a:spAutoFit/>
          </a:bodyPr>
          <a:lstStyle/>
          <a:p>
            <a:r>
              <a:rPr lang="en-US" sz="11500" b="1" dirty="0" smtClean="0"/>
              <a:t>Questions?</a:t>
            </a:r>
            <a:endParaRPr lang="en-US" sz="11500" b="1" dirty="0"/>
          </a:p>
        </p:txBody>
      </p:sp>
    </p:spTree>
    <p:extLst>
      <p:ext uri="{BB962C8B-B14F-4D97-AF65-F5344CB8AC3E}">
        <p14:creationId xmlns:p14="http://schemas.microsoft.com/office/powerpoint/2010/main" val="32828345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9854" y="978945"/>
            <a:ext cx="10617798" cy="4647426"/>
          </a:xfrm>
          <a:prstGeom prst="rect">
            <a:avLst/>
          </a:prstGeom>
          <a:noFill/>
        </p:spPr>
        <p:txBody>
          <a:bodyPr wrap="square" rtlCol="0">
            <a:spAutoFit/>
          </a:bodyPr>
          <a:lstStyle/>
          <a:p>
            <a:r>
              <a:rPr lang="en-US" sz="3600" dirty="0" smtClean="0">
                <a:latin typeface="Times New Roman" panose="02020603050405020304" pitchFamily="18" charset="0"/>
                <a:cs typeface="Times New Roman" panose="02020603050405020304" pitchFamily="18" charset="0"/>
              </a:rPr>
              <a:t>Contact Information:</a:t>
            </a:r>
          </a:p>
          <a:p>
            <a:endParaRPr lang="en-US" sz="3600" b="1" i="1" dirty="0">
              <a:latin typeface="Times New Roman" panose="02020603050405020304" pitchFamily="18" charset="0"/>
              <a:cs typeface="Times New Roman" panose="02020603050405020304" pitchFamily="18" charset="0"/>
            </a:endParaRPr>
          </a:p>
          <a:p>
            <a:pPr algn="ctr"/>
            <a:r>
              <a:rPr lang="en-US" sz="4400" dirty="0" smtClean="0">
                <a:latin typeface="Times New Roman" panose="02020603050405020304" pitchFamily="18" charset="0"/>
                <a:cs typeface="Times New Roman" panose="02020603050405020304" pitchFamily="18" charset="0"/>
              </a:rPr>
              <a:t>Blanca </a:t>
            </a:r>
            <a:r>
              <a:rPr lang="en-US" sz="4400" dirty="0">
                <a:latin typeface="Times New Roman" panose="02020603050405020304" pitchFamily="18" charset="0"/>
                <a:cs typeface="Times New Roman" panose="02020603050405020304" pitchFamily="18" charset="0"/>
              </a:rPr>
              <a:t>Enriquez-Pratt</a:t>
            </a:r>
          </a:p>
          <a:p>
            <a:pPr algn="ctr"/>
            <a:r>
              <a:rPr lang="en-US" sz="3600" dirty="0">
                <a:latin typeface="Times New Roman" panose="02020603050405020304" pitchFamily="18" charset="0"/>
                <a:cs typeface="Times New Roman" panose="02020603050405020304" pitchFamily="18" charset="0"/>
              </a:rPr>
              <a:t>Supervising Agricultural Inspector Biologist</a:t>
            </a:r>
          </a:p>
          <a:p>
            <a:pPr algn="ctr"/>
            <a:r>
              <a:rPr lang="en-US" sz="3600" dirty="0">
                <a:latin typeface="Times New Roman" panose="02020603050405020304" pitchFamily="18" charset="0"/>
                <a:cs typeface="Times New Roman" panose="02020603050405020304" pitchFamily="18" charset="0"/>
              </a:rPr>
              <a:t>Ventura County Agricultural Commissioner’s Office</a:t>
            </a:r>
          </a:p>
          <a:p>
            <a:pPr algn="ctr"/>
            <a:r>
              <a:rPr lang="en-US" sz="3600" dirty="0">
                <a:latin typeface="Times New Roman" panose="02020603050405020304" pitchFamily="18" charset="0"/>
                <a:cs typeface="Times New Roman" panose="02020603050405020304" pitchFamily="18" charset="0"/>
              </a:rPr>
              <a:t>555 Airport Way Suite I</a:t>
            </a:r>
          </a:p>
          <a:p>
            <a:pPr algn="ctr"/>
            <a:r>
              <a:rPr lang="en-US" sz="3600" dirty="0">
                <a:latin typeface="Times New Roman" panose="02020603050405020304" pitchFamily="18" charset="0"/>
                <a:cs typeface="Times New Roman" panose="02020603050405020304" pitchFamily="18" charset="0"/>
              </a:rPr>
              <a:t>Camarillo, Ca. 93010</a:t>
            </a:r>
          </a:p>
          <a:p>
            <a:pPr algn="ctr"/>
            <a:r>
              <a:rPr lang="en-US" sz="3600" dirty="0" smtClean="0">
                <a:latin typeface="Times New Roman" panose="02020603050405020304" pitchFamily="18" charset="0"/>
                <a:cs typeface="Times New Roman" panose="02020603050405020304" pitchFamily="18" charset="0"/>
              </a:rPr>
              <a:t>Office: (</a:t>
            </a:r>
            <a:r>
              <a:rPr lang="en-US" sz="3600" dirty="0">
                <a:latin typeface="Times New Roman" panose="02020603050405020304" pitchFamily="18" charset="0"/>
                <a:cs typeface="Times New Roman" panose="02020603050405020304" pitchFamily="18" charset="0"/>
              </a:rPr>
              <a:t>805) </a:t>
            </a:r>
            <a:r>
              <a:rPr lang="en-US" sz="3600" dirty="0" smtClean="0">
                <a:latin typeface="Times New Roman" panose="02020603050405020304" pitchFamily="18" charset="0"/>
                <a:cs typeface="Times New Roman" panose="02020603050405020304" pitchFamily="18" charset="0"/>
              </a:rPr>
              <a:t>388-4222</a:t>
            </a:r>
          </a:p>
        </p:txBody>
      </p:sp>
    </p:spTree>
    <p:extLst>
      <p:ext uri="{BB962C8B-B14F-4D97-AF65-F5344CB8AC3E}">
        <p14:creationId xmlns:p14="http://schemas.microsoft.com/office/powerpoint/2010/main" val="6930405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3793" y="595576"/>
            <a:ext cx="10736131" cy="523220"/>
          </a:xfrm>
          <a:prstGeom prst="rect">
            <a:avLst/>
          </a:prstGeom>
          <a:noFill/>
        </p:spPr>
        <p:txBody>
          <a:bodyPr wrap="square" rtlCol="0">
            <a:spAutoFit/>
          </a:bodyPr>
          <a:lstStyle/>
          <a:p>
            <a:pPr algn="ctr"/>
            <a:r>
              <a:rPr lang="en-US" sz="2800" dirty="0"/>
              <a:t>County approved TIF Tarps for </a:t>
            </a:r>
            <a:r>
              <a:rPr lang="en-US" sz="2800" dirty="0" smtClean="0"/>
              <a:t>Chloropicrin</a:t>
            </a:r>
            <a:r>
              <a:rPr lang="en-US" sz="2800" dirty="0"/>
              <a:t> </a:t>
            </a:r>
            <a:r>
              <a:rPr lang="en-US" sz="2800" dirty="0" smtClean="0"/>
              <a:t>60</a:t>
            </a:r>
            <a:r>
              <a:rPr lang="en-US" sz="2800" dirty="0"/>
              <a:t>%</a:t>
            </a:r>
            <a:r>
              <a:rPr lang="en-US" sz="2800" dirty="0" smtClean="0"/>
              <a:t> </a:t>
            </a:r>
            <a:r>
              <a:rPr lang="en-US" sz="2800" dirty="0"/>
              <a:t>Buffer </a:t>
            </a:r>
            <a:r>
              <a:rPr lang="en-US" sz="2800" dirty="0" smtClean="0"/>
              <a:t>Zone </a:t>
            </a:r>
            <a:r>
              <a:rPr lang="en-US" sz="2800" dirty="0"/>
              <a:t>reduction </a:t>
            </a:r>
          </a:p>
        </p:txBody>
      </p:sp>
      <p:sp>
        <p:nvSpPr>
          <p:cNvPr id="4" name="Rectangle 3"/>
          <p:cNvSpPr/>
          <p:nvPr/>
        </p:nvSpPr>
        <p:spPr>
          <a:xfrm>
            <a:off x="855233" y="1118796"/>
            <a:ext cx="10553252" cy="5139869"/>
          </a:xfrm>
          <a:prstGeom prst="rect">
            <a:avLst/>
          </a:prstGeom>
        </p:spPr>
        <p:txBody>
          <a:bodyPr wrap="square">
            <a:spAutoFit/>
          </a:bodyPr>
          <a:lstStyle/>
          <a:p>
            <a:r>
              <a:rPr lang="en-US" sz="1600" kern="0" spc="20" dirty="0" smtClean="0">
                <a:latin typeface="Times New Roman" panose="02020603050405020304" pitchFamily="18" charset="0"/>
              </a:rPr>
              <a:t>The </a:t>
            </a:r>
            <a:r>
              <a:rPr lang="en-US" sz="1600" kern="0" spc="20" dirty="0">
                <a:latin typeface="Times New Roman" panose="02020603050405020304" pitchFamily="18" charset="0"/>
              </a:rPr>
              <a:t>following tarps are approved for use with field soil fumigants containing chloropicrin and qualify for a 60% buffer zone reduction credit. This list is the same as DPR's newly released list. Note some of the tarps from our previous list no longer qualify. The mil listed for tarp thickness is the minimum allowed. All colors for each tarp are included.</a:t>
            </a:r>
            <a:r>
              <a:rPr lang="en-US" sz="1600" kern="0" spc="-5" dirty="0">
                <a:latin typeface="Times New Roman" panose="02020603050405020304" pitchFamily="18" charset="0"/>
              </a:rPr>
              <a:t> </a:t>
            </a:r>
            <a:endParaRPr lang="en-US" sz="1600" b="1" kern="0" dirty="0">
              <a:latin typeface="Times New Roman" panose="02020603050405020304" pitchFamily="18" charset="0"/>
            </a:endParaRPr>
          </a:p>
          <a:p>
            <a:r>
              <a:rPr lang="en-US" sz="1600" dirty="0">
                <a:latin typeface="Times New Roman" panose="02020603050405020304" pitchFamily="18" charset="0"/>
                <a:ea typeface="Times New Roman" panose="02020603050405020304" pitchFamily="18" charset="0"/>
              </a:rPr>
              <a:t> </a:t>
            </a:r>
            <a:endParaRPr lang="en-US" sz="1600" dirty="0" smtClean="0">
              <a:latin typeface="Times New Roman" panose="02020603050405020304" pitchFamily="18" charset="0"/>
              <a:ea typeface="Times New Roman" panose="02020603050405020304" pitchFamily="18" charset="0"/>
            </a:endParaRPr>
          </a:p>
          <a:p>
            <a:pPr marL="342900" indent="-342900">
              <a:buFont typeface="Wingdings" panose="05000000000000000000" pitchFamily="2" charset="2"/>
              <a:buChar char="Ø"/>
            </a:pPr>
            <a:r>
              <a:rPr lang="en-US" sz="2400" kern="0" spc="-5" dirty="0" smtClean="0">
                <a:latin typeface="Times New Roman" panose="02020603050405020304" pitchFamily="18" charset="0"/>
              </a:rPr>
              <a:t>AEP </a:t>
            </a:r>
            <a:r>
              <a:rPr lang="en-US" sz="2400" kern="0" spc="-5" dirty="0" err="1">
                <a:latin typeface="Times New Roman" panose="02020603050405020304" pitchFamily="18" charset="0"/>
              </a:rPr>
              <a:t>Sunfilm</a:t>
            </a:r>
            <a:r>
              <a:rPr lang="en-US" sz="2400" kern="0" spc="-5" dirty="0">
                <a:latin typeface="Times New Roman" panose="02020603050405020304" pitchFamily="18" charset="0"/>
              </a:rPr>
              <a:t> </a:t>
            </a:r>
            <a:r>
              <a:rPr lang="en-US" sz="2400" kern="0" spc="-5" dirty="0" err="1">
                <a:latin typeface="Times New Roman" panose="02020603050405020304" pitchFamily="18" charset="0"/>
              </a:rPr>
              <a:t>UltraShield</a:t>
            </a:r>
            <a:r>
              <a:rPr lang="en-US" sz="2400" kern="0" spc="-5" dirty="0">
                <a:latin typeface="Times New Roman" panose="02020603050405020304" pitchFamily="18" charset="0"/>
              </a:rPr>
              <a:t>,-EVOH-barrier, 1.0 mil</a:t>
            </a:r>
            <a:r>
              <a:rPr lang="en-US" sz="2400" kern="0" dirty="0">
                <a:latin typeface="Times New Roman" panose="02020603050405020304" pitchFamily="18" charset="0"/>
              </a:rPr>
              <a:t> </a:t>
            </a:r>
            <a:endParaRPr lang="en-US" sz="2400" b="1" kern="0" dirty="0">
              <a:latin typeface="Times New Roman" panose="02020603050405020304" pitchFamily="18" charset="0"/>
            </a:endParaRPr>
          </a:p>
          <a:p>
            <a:pPr marL="342900" lvl="0" indent="-342900">
              <a:buFont typeface="Wingdings" panose="05000000000000000000" pitchFamily="2" charset="2"/>
              <a:buChar char=""/>
            </a:pPr>
            <a:r>
              <a:rPr lang="en-US" sz="2400" kern="0" dirty="0" err="1">
                <a:latin typeface="Times New Roman" panose="02020603050405020304" pitchFamily="18" charset="0"/>
              </a:rPr>
              <a:t>AgroSIF</a:t>
            </a:r>
            <a:r>
              <a:rPr lang="en-US" sz="2400" kern="0" dirty="0">
                <a:latin typeface="Times New Roman" panose="02020603050405020304" pitchFamily="18" charset="0"/>
              </a:rPr>
              <a:t> 015 Super Impermeable Film, EVOH barrier, 1.0 mil</a:t>
            </a:r>
            <a:endParaRPr lang="en-US" sz="2400" b="1" kern="0" dirty="0">
              <a:latin typeface="Times New Roman" panose="02020603050405020304" pitchFamily="18" charset="0"/>
            </a:endParaRPr>
          </a:p>
          <a:p>
            <a:pPr marL="342900" lvl="0" indent="-342900">
              <a:buFont typeface="Wingdings" panose="05000000000000000000" pitchFamily="2" charset="2"/>
              <a:buChar char=""/>
            </a:pPr>
            <a:r>
              <a:rPr lang="en-US" sz="2400" kern="0" dirty="0">
                <a:latin typeface="Times New Roman" panose="02020603050405020304" pitchFamily="18" charset="0"/>
              </a:rPr>
              <a:t>Berry Plastics Total Blockade TIF, 1.25 mil</a:t>
            </a:r>
            <a:endParaRPr lang="en-US" sz="2400" b="1" kern="0" dirty="0">
              <a:latin typeface="Times New Roman" panose="02020603050405020304" pitchFamily="18" charset="0"/>
            </a:endParaRPr>
          </a:p>
          <a:p>
            <a:pPr marL="342900" lvl="0" indent="-342900">
              <a:buFont typeface="Wingdings" panose="05000000000000000000" pitchFamily="2" charset="2"/>
              <a:buChar char=""/>
            </a:pPr>
            <a:r>
              <a:rPr lang="en-US" sz="2400" kern="0" dirty="0" err="1">
                <a:latin typeface="Times New Roman" panose="02020603050405020304" pitchFamily="18" charset="0"/>
              </a:rPr>
              <a:t>Filmtech</a:t>
            </a:r>
            <a:r>
              <a:rPr lang="en-US" sz="2400" kern="0" dirty="0">
                <a:latin typeface="Times New Roman" panose="02020603050405020304" pitchFamily="18" charset="0"/>
              </a:rPr>
              <a:t> </a:t>
            </a:r>
            <a:r>
              <a:rPr lang="en-US" sz="2400" kern="0" dirty="0" err="1">
                <a:latin typeface="Times New Roman" panose="02020603050405020304" pitchFamily="18" charset="0"/>
              </a:rPr>
              <a:t>Grozone</a:t>
            </a:r>
            <a:r>
              <a:rPr lang="en-US" sz="2400" kern="0" dirty="0">
                <a:latin typeface="Times New Roman" panose="02020603050405020304" pitchFamily="18" charset="0"/>
              </a:rPr>
              <a:t> MAX TIF, 1.25 mil</a:t>
            </a:r>
            <a:endParaRPr lang="en-US" sz="2400" b="1" kern="0" dirty="0">
              <a:latin typeface="Times New Roman" panose="02020603050405020304" pitchFamily="18" charset="0"/>
            </a:endParaRPr>
          </a:p>
          <a:p>
            <a:pPr marL="342900" lvl="0" indent="-342900">
              <a:buFont typeface="Wingdings" panose="05000000000000000000" pitchFamily="2" charset="2"/>
              <a:buChar char=""/>
            </a:pPr>
            <a:r>
              <a:rPr lang="en-US" sz="2400" kern="0" dirty="0" err="1">
                <a:latin typeface="Times New Roman" panose="02020603050405020304" pitchFamily="18" charset="0"/>
              </a:rPr>
              <a:t>Ginegar</a:t>
            </a:r>
            <a:r>
              <a:rPr lang="en-US" sz="2400" kern="0" dirty="0">
                <a:latin typeface="Times New Roman" panose="02020603050405020304" pitchFamily="18" charset="0"/>
              </a:rPr>
              <a:t> </a:t>
            </a:r>
            <a:r>
              <a:rPr lang="en-US" sz="2400" kern="0" dirty="0" err="1">
                <a:latin typeface="Times New Roman" panose="02020603050405020304" pitchFamily="18" charset="0"/>
              </a:rPr>
              <a:t>Ozgard</a:t>
            </a:r>
            <a:r>
              <a:rPr lang="en-US" sz="2400" kern="0" dirty="0">
                <a:latin typeface="Times New Roman" panose="02020603050405020304" pitchFamily="18" charset="0"/>
              </a:rPr>
              <a:t> T Plus, 1.5 mil, TIF</a:t>
            </a:r>
            <a:endParaRPr lang="en-US" sz="2400" b="1" kern="0" dirty="0">
              <a:latin typeface="Times New Roman" panose="02020603050405020304" pitchFamily="18" charset="0"/>
            </a:endParaRPr>
          </a:p>
          <a:p>
            <a:pPr marL="342900" lvl="0" indent="-342900">
              <a:buFont typeface="Wingdings" panose="05000000000000000000" pitchFamily="2" charset="2"/>
              <a:buChar char=""/>
            </a:pPr>
            <a:r>
              <a:rPr lang="en-US" sz="2400" kern="0" dirty="0">
                <a:latin typeface="Times New Roman" panose="02020603050405020304" pitchFamily="18" charset="0"/>
              </a:rPr>
              <a:t>Guardian TIF, &gt; 1.1 mil</a:t>
            </a:r>
            <a:endParaRPr lang="en-US" sz="2400" b="1" kern="0" dirty="0">
              <a:latin typeface="Times New Roman" panose="02020603050405020304" pitchFamily="18" charset="0"/>
            </a:endParaRPr>
          </a:p>
          <a:p>
            <a:pPr marL="342900" lvl="0" indent="-342900">
              <a:buFont typeface="Wingdings" panose="05000000000000000000" pitchFamily="2" charset="2"/>
              <a:buChar char=""/>
            </a:pPr>
            <a:r>
              <a:rPr lang="en-US" sz="2400" kern="0" dirty="0" err="1">
                <a:latin typeface="Times New Roman" panose="02020603050405020304" pitchFamily="18" charset="0"/>
              </a:rPr>
              <a:t>Imaflex</a:t>
            </a:r>
            <a:r>
              <a:rPr lang="en-US" sz="2400" kern="0" dirty="0">
                <a:latin typeface="Times New Roman" panose="02020603050405020304" pitchFamily="18" charset="0"/>
              </a:rPr>
              <a:t> USA Can-Block Clear v-TIF XSB, 0.9 mil</a:t>
            </a:r>
            <a:endParaRPr lang="en-US" sz="2400" b="1" kern="0" dirty="0">
              <a:latin typeface="Times New Roman" panose="02020603050405020304" pitchFamily="18" charset="0"/>
            </a:endParaRPr>
          </a:p>
          <a:p>
            <a:pPr marL="342900" lvl="0" indent="-342900">
              <a:buFont typeface="Wingdings" panose="05000000000000000000" pitchFamily="2" charset="2"/>
              <a:buChar char=""/>
            </a:pPr>
            <a:r>
              <a:rPr lang="en-US" sz="2400" kern="0" dirty="0">
                <a:latin typeface="Times New Roman" panose="02020603050405020304" pitchFamily="18" charset="0"/>
              </a:rPr>
              <a:t>Next Generation TIF DN Mulch, 1.25 mil </a:t>
            </a:r>
            <a:endParaRPr lang="en-US" sz="2400" b="1" kern="0" dirty="0">
              <a:latin typeface="Times New Roman" panose="02020603050405020304" pitchFamily="18" charset="0"/>
            </a:endParaRPr>
          </a:p>
          <a:p>
            <a:pPr marL="342900" lvl="0" indent="-342900">
              <a:buFont typeface="Wingdings" panose="05000000000000000000" pitchFamily="2" charset="2"/>
              <a:buChar char=""/>
            </a:pPr>
            <a:r>
              <a:rPr lang="en-US" sz="2400" kern="0" dirty="0" err="1">
                <a:latin typeface="Times New Roman" panose="02020603050405020304" pitchFamily="18" charset="0"/>
              </a:rPr>
              <a:t>Plainnova</a:t>
            </a:r>
            <a:r>
              <a:rPr lang="en-US" sz="2400" kern="0" dirty="0">
                <a:latin typeface="Times New Roman" panose="02020603050405020304" pitchFamily="18" charset="0"/>
              </a:rPr>
              <a:t> UBF Ultra100, &gt; 1.0 mil (MIF Maximum Impermeable Film)</a:t>
            </a:r>
            <a:endParaRPr lang="en-US" sz="2400" b="1" kern="0" dirty="0">
              <a:latin typeface="Times New Roman" panose="02020603050405020304" pitchFamily="18" charset="0"/>
            </a:endParaRPr>
          </a:p>
          <a:p>
            <a:pPr marL="342900" marR="0" lvl="0" indent="-342900" eaLnBrk="0" hangingPunct="0">
              <a:spcBef>
                <a:spcPts val="0"/>
              </a:spcBef>
              <a:spcAft>
                <a:spcPts val="0"/>
              </a:spcAft>
              <a:buFont typeface="Wingdings" panose="05000000000000000000" pitchFamily="2" charset="2"/>
              <a:buChar char=""/>
            </a:pPr>
            <a:r>
              <a:rPr lang="en-US" sz="2400" spc="-15" dirty="0">
                <a:latin typeface="Times New Roman" panose="02020603050405020304" pitchFamily="18" charset="0"/>
                <a:ea typeface="Times New Roman" panose="02020603050405020304" pitchFamily="18" charset="0"/>
              </a:rPr>
              <a:t>Raven TIF </a:t>
            </a:r>
            <a:r>
              <a:rPr lang="en-US" sz="2400" spc="-15" dirty="0" err="1">
                <a:latin typeface="Times New Roman" panose="02020603050405020304" pitchFamily="18" charset="0"/>
                <a:ea typeface="Times New Roman" panose="02020603050405020304" pitchFamily="18" charset="0"/>
              </a:rPr>
              <a:t>VaporSafeTM</a:t>
            </a:r>
            <a:r>
              <a:rPr lang="en-US" sz="2400" spc="-15" dirty="0">
                <a:latin typeface="Times New Roman" panose="02020603050405020304" pitchFamily="18" charset="0"/>
                <a:ea typeface="Times New Roman" panose="02020603050405020304" pitchFamily="18" charset="0"/>
              </a:rPr>
              <a:t>, &gt; 1 mil</a:t>
            </a:r>
            <a:r>
              <a:rPr lang="en-US" sz="2400" dirty="0">
                <a:latin typeface="Times New Roman" panose="02020603050405020304" pitchFamily="18" charset="0"/>
                <a:ea typeface="Times New Roman" panose="02020603050405020304" pitchFamily="18" charset="0"/>
              </a:rPr>
              <a:t> </a:t>
            </a:r>
          </a:p>
          <a:p>
            <a:pPr marL="342900" marR="0" lvl="0" indent="-342900" eaLnBrk="0" hangingPunct="0">
              <a:spcBef>
                <a:spcPts val="0"/>
              </a:spcBef>
              <a:spcAft>
                <a:spcPts val="0"/>
              </a:spcAft>
              <a:buFont typeface="Wingdings" panose="05000000000000000000" pitchFamily="2" charset="2"/>
              <a:buChar char=""/>
            </a:pPr>
            <a:r>
              <a:rPr lang="en-US" sz="2400" dirty="0">
                <a:latin typeface="Times New Roman" panose="02020603050405020304" pitchFamily="18" charset="0"/>
                <a:ea typeface="Times New Roman" panose="02020603050405020304" pitchFamily="18" charset="0"/>
              </a:rPr>
              <a:t>TRM Manufacturing Weather-all Power Film HB 125, &gt; 1.25 </a:t>
            </a:r>
            <a:r>
              <a:rPr lang="en-US" sz="2400" dirty="0" smtClean="0">
                <a:latin typeface="Times New Roman" panose="02020603050405020304" pitchFamily="18" charset="0"/>
                <a:ea typeface="Times New Roman" panose="02020603050405020304" pitchFamily="18" charset="0"/>
              </a:rPr>
              <a:t>mil</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380820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6216" y="706343"/>
            <a:ext cx="10897497" cy="4801314"/>
          </a:xfrm>
          <a:prstGeom prst="rect">
            <a:avLst/>
          </a:prstGeom>
          <a:noFill/>
        </p:spPr>
        <p:txBody>
          <a:bodyPr wrap="square" rtlCol="0">
            <a:spAutoFit/>
          </a:bodyPr>
          <a:lstStyle/>
          <a:p>
            <a:pPr algn="ctr"/>
            <a:r>
              <a:rPr lang="en-US" sz="3600" u="sng" dirty="0" smtClean="0"/>
              <a:t>How to determine Buffer Zone (BZ) for Chloropicrin</a:t>
            </a:r>
          </a:p>
          <a:p>
            <a:endParaRPr lang="en-US" dirty="0"/>
          </a:p>
          <a:p>
            <a:pPr marL="285750" indent="-285750">
              <a:buFont typeface="Wingdings" panose="05000000000000000000" pitchFamily="2" charset="2"/>
              <a:buChar char="Ø"/>
            </a:pPr>
            <a:r>
              <a:rPr lang="en-US" sz="2800" dirty="0" smtClean="0"/>
              <a:t>Label:</a:t>
            </a:r>
          </a:p>
          <a:p>
            <a:pPr marL="285750" indent="-285750">
              <a:buFont typeface="Wingdings" panose="05000000000000000000" pitchFamily="2" charset="2"/>
              <a:buChar char="Ø"/>
            </a:pPr>
            <a:endParaRPr lang="en-US" sz="2800" dirty="0"/>
          </a:p>
          <a:p>
            <a:pPr marL="285750" indent="-285750">
              <a:buFont typeface="Wingdings" panose="05000000000000000000" pitchFamily="2" charset="2"/>
              <a:buChar char="Ø"/>
            </a:pPr>
            <a:endParaRPr lang="en-US" sz="2800" dirty="0" smtClean="0"/>
          </a:p>
          <a:p>
            <a:pPr marL="285750" indent="-285750">
              <a:buFont typeface="Wingdings" panose="05000000000000000000" pitchFamily="2" charset="2"/>
              <a:buChar char="Ø"/>
            </a:pPr>
            <a:endParaRPr lang="en-US" sz="2800" dirty="0"/>
          </a:p>
          <a:p>
            <a:pPr marL="285750" indent="-285750">
              <a:buFont typeface="Wingdings" panose="05000000000000000000" pitchFamily="2" charset="2"/>
              <a:buChar char="Ø"/>
            </a:pPr>
            <a:endParaRPr lang="en-US" sz="2800" dirty="0" smtClean="0"/>
          </a:p>
          <a:p>
            <a:endParaRPr lang="en-US" sz="2800" dirty="0" smtClean="0"/>
          </a:p>
          <a:p>
            <a:pPr marL="285750" indent="-285750">
              <a:buFont typeface="Wingdings" panose="05000000000000000000" pitchFamily="2" charset="2"/>
              <a:buChar char="Ø"/>
            </a:pPr>
            <a:r>
              <a:rPr lang="en-US" sz="2800" dirty="0" smtClean="0"/>
              <a:t>Ventura County Restricted Materials Permit Field Fumigation Conditions</a:t>
            </a:r>
          </a:p>
          <a:p>
            <a:pPr marL="285750" indent="-285750">
              <a:buFont typeface="Wingdings" panose="05000000000000000000" pitchFamily="2" charset="2"/>
              <a:buChar char="Ø"/>
            </a:pPr>
            <a:r>
              <a:rPr lang="en-US" sz="2800" dirty="0" smtClean="0"/>
              <a:t>Appendix </a:t>
            </a:r>
            <a:r>
              <a:rPr lang="en-US" sz="2800" dirty="0"/>
              <a:t>K: </a:t>
            </a:r>
            <a:endParaRPr lang="en-US" sz="2800" dirty="0" smtClean="0"/>
          </a:p>
          <a:p>
            <a:pPr lvl="1"/>
            <a:r>
              <a:rPr lang="en-US" sz="2800" u="sng" dirty="0" smtClean="0"/>
              <a:t>www.cdpr.ca.gov/docs/enforce/compend/vol_3/append_</a:t>
            </a:r>
            <a:r>
              <a:rPr lang="en-US" sz="2800" b="1" u="sng" dirty="0" smtClean="0"/>
              <a:t>k</a:t>
            </a:r>
            <a:r>
              <a:rPr lang="en-US" sz="2800" u="sng" dirty="0" smtClean="0"/>
              <a:t>.pdf</a:t>
            </a: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3329" y="1390930"/>
            <a:ext cx="2210540" cy="1449716"/>
          </a:xfrm>
          <a:prstGeom prst="rect">
            <a:avLst/>
          </a:prstGeom>
        </p:spPr>
      </p:pic>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075" y="2359632"/>
            <a:ext cx="2090161" cy="1209690"/>
          </a:xfrm>
          <a:prstGeom prst="rect">
            <a:avLst/>
          </a:prstGeom>
        </p:spPr>
      </p:pic>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7955" y="2963952"/>
            <a:ext cx="1502509" cy="1079161"/>
          </a:xfrm>
          <a:prstGeom prst="rect">
            <a:avLst/>
          </a:prstGeom>
        </p:spPr>
      </p:pic>
      <p:pic>
        <p:nvPicPr>
          <p:cNvPr id="6" name="Picture 5"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33685" y="1390930"/>
            <a:ext cx="2035628" cy="1428016"/>
          </a:xfrm>
          <a:prstGeom prst="rect">
            <a:avLst/>
          </a:prstGeom>
        </p:spPr>
      </p:pic>
      <p:pic>
        <p:nvPicPr>
          <p:cNvPr id="7" name="Picture 6"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03155" y="1320448"/>
            <a:ext cx="1219565" cy="1830705"/>
          </a:xfrm>
          <a:prstGeom prst="rect">
            <a:avLst/>
          </a:prstGeom>
        </p:spPr>
      </p:pic>
      <p:pic>
        <p:nvPicPr>
          <p:cNvPr id="8" name="Picture 7"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44012" y="2104938"/>
            <a:ext cx="1221596" cy="1957790"/>
          </a:xfrm>
          <a:prstGeom prst="rect">
            <a:avLst/>
          </a:prstGeom>
        </p:spPr>
      </p:pic>
      <p:sp>
        <p:nvSpPr>
          <p:cNvPr id="9" name="TextBox 8"/>
          <p:cNvSpPr txBox="1"/>
          <p:nvPr/>
        </p:nvSpPr>
        <p:spPr>
          <a:xfrm>
            <a:off x="1678192" y="5715947"/>
            <a:ext cx="8853543" cy="584775"/>
          </a:xfrm>
          <a:prstGeom prst="rect">
            <a:avLst/>
          </a:prstGeom>
          <a:noFill/>
        </p:spPr>
        <p:txBody>
          <a:bodyPr wrap="square" rtlCol="0">
            <a:spAutoFit/>
          </a:bodyPr>
          <a:lstStyle/>
          <a:p>
            <a:r>
              <a:rPr lang="en-US" sz="3200" dirty="0" smtClean="0">
                <a:solidFill>
                  <a:srgbClr val="FF0000"/>
                </a:solidFill>
              </a:rPr>
              <a:t>Use the MOST RESTRICTIVE Buffer Zone Distance</a:t>
            </a:r>
            <a:endParaRPr lang="en-US" sz="3200" dirty="0">
              <a:solidFill>
                <a:srgbClr val="FF0000"/>
              </a:solidFill>
            </a:endParaRPr>
          </a:p>
        </p:txBody>
      </p:sp>
    </p:spTree>
    <p:extLst>
      <p:ext uri="{BB962C8B-B14F-4D97-AF65-F5344CB8AC3E}">
        <p14:creationId xmlns:p14="http://schemas.microsoft.com/office/powerpoint/2010/main" val="8686886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p:cNvGraphicFramePr>
            <a:graphicFrameLocks/>
          </p:cNvGraphicFramePr>
          <p:nvPr>
            <p:extLst>
              <p:ext uri="{D42A27DB-BD31-4B8C-83A1-F6EECF244321}">
                <p14:modId xmlns:p14="http://schemas.microsoft.com/office/powerpoint/2010/main" val="3343901435"/>
              </p:ext>
            </p:extLst>
          </p:nvPr>
        </p:nvGraphicFramePr>
        <p:xfrm>
          <a:off x="645458" y="1310887"/>
          <a:ext cx="11101892" cy="4740728"/>
        </p:xfrm>
        <a:graphic>
          <a:graphicData uri="http://schemas.openxmlformats.org/drawingml/2006/table">
            <a:tbl>
              <a:tblPr>
                <a:tableStyleId>{5C22544A-7EE6-4342-B048-85BDC9FD1C3A}</a:tableStyleId>
              </a:tblPr>
              <a:tblGrid>
                <a:gridCol w="2678654"/>
                <a:gridCol w="2850776"/>
                <a:gridCol w="2818504"/>
                <a:gridCol w="2753958"/>
              </a:tblGrid>
              <a:tr h="806345">
                <a:tc rowSpan="2">
                  <a:txBody>
                    <a:bodyPr/>
                    <a:lstStyle/>
                    <a:p>
                      <a:pPr algn="ctr"/>
                      <a:r>
                        <a:rPr lang="en-US" sz="2800" dirty="0">
                          <a:solidFill>
                            <a:schemeClr val="tx1"/>
                          </a:solidFill>
                          <a:effectLst/>
                          <a:latin typeface="+mn-lt"/>
                        </a:rPr>
                        <a:t>Tarps that qualify </a:t>
                      </a:r>
                      <a:r>
                        <a:rPr lang="en-US" sz="2800" dirty="0" smtClean="0">
                          <a:solidFill>
                            <a:schemeClr val="tx1"/>
                          </a:solidFill>
                          <a:effectLst/>
                          <a:latin typeface="+mn-lt"/>
                        </a:rPr>
                        <a:t>for</a:t>
                      </a:r>
                      <a:r>
                        <a:rPr lang="en-US" sz="2800" baseline="0" dirty="0" smtClean="0">
                          <a:solidFill>
                            <a:schemeClr val="tx1"/>
                          </a:solidFill>
                          <a:effectLst/>
                          <a:latin typeface="+mn-lt"/>
                        </a:rPr>
                        <a:t> a </a:t>
                      </a:r>
                      <a:r>
                        <a:rPr lang="en-US" sz="2800" dirty="0" smtClean="0">
                          <a:solidFill>
                            <a:schemeClr val="tx1"/>
                          </a:solidFill>
                          <a:effectLst/>
                          <a:latin typeface="+mn-lt"/>
                        </a:rPr>
                        <a:t>reduction </a:t>
                      </a:r>
                      <a:r>
                        <a:rPr lang="en-US" sz="2800" dirty="0">
                          <a:solidFill>
                            <a:schemeClr val="tx1"/>
                          </a:solidFill>
                          <a:effectLst/>
                          <a:latin typeface="+mn-lt"/>
                        </a:rPr>
                        <a:t>credit of</a:t>
                      </a:r>
                    </a:p>
                    <a:p>
                      <a:pPr algn="ctr"/>
                      <a:r>
                        <a:rPr lang="en-US" sz="2800" dirty="0">
                          <a:solidFill>
                            <a:schemeClr val="tx1"/>
                          </a:solidFill>
                          <a:effectLst/>
                          <a:latin typeface="+mn-lt"/>
                        </a:rPr>
                        <a:t>60%</a:t>
                      </a:r>
                    </a:p>
                    <a:p>
                      <a:pPr marL="0" marR="0">
                        <a:spcBef>
                          <a:spcPts val="0"/>
                        </a:spcBef>
                        <a:spcAft>
                          <a:spcPts val="0"/>
                        </a:spcAft>
                      </a:pPr>
                      <a:r>
                        <a:rPr lang="en-US" sz="2400" dirty="0">
                          <a:effectLst/>
                          <a:latin typeface="+mn-lt"/>
                        </a:rPr>
                        <a:t> </a:t>
                      </a:r>
                      <a:endParaRPr lang="en-US" sz="2400" dirty="0">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bg1"/>
                    </a:solidFill>
                  </a:tcPr>
                </a:tc>
                <a:tc gridSpan="2">
                  <a:txBody>
                    <a:bodyPr/>
                    <a:lstStyle/>
                    <a:p>
                      <a:pPr algn="ctr"/>
                      <a:r>
                        <a:rPr lang="en-US" sz="2800" dirty="0">
                          <a:effectLst/>
                          <a:latin typeface="+mn-lt"/>
                        </a:rPr>
                        <a:t>Tarps that do </a:t>
                      </a:r>
                      <a:r>
                        <a:rPr lang="en-US" sz="2800" u="sng" dirty="0">
                          <a:effectLst/>
                          <a:latin typeface="+mn-lt"/>
                        </a:rPr>
                        <a:t>not</a:t>
                      </a:r>
                      <a:r>
                        <a:rPr lang="en-US" sz="2800" dirty="0">
                          <a:effectLst/>
                          <a:latin typeface="+mn-lt"/>
                        </a:rPr>
                        <a:t> qualify for a reduction credit of</a:t>
                      </a:r>
                    </a:p>
                    <a:p>
                      <a:pPr algn="ctr"/>
                      <a:r>
                        <a:rPr lang="en-US" sz="2800" dirty="0">
                          <a:effectLst/>
                          <a:latin typeface="+mn-lt"/>
                        </a:rPr>
                        <a:t>60%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bg1"/>
                    </a:solidFill>
                  </a:tcPr>
                </a:tc>
                <a:tc hMerge="1">
                  <a:txBody>
                    <a:bodyPr/>
                    <a:lstStyle/>
                    <a:p>
                      <a:endParaRPr lang="en-US"/>
                    </a:p>
                  </a:txBody>
                  <a:tcPr/>
                </a:tc>
                <a:tc rowSpan="2">
                  <a:txBody>
                    <a:bodyPr/>
                    <a:lstStyle/>
                    <a:p>
                      <a:pPr marL="0" marR="0" algn="ctr">
                        <a:spcBef>
                          <a:spcPts val="0"/>
                        </a:spcBef>
                        <a:spcAft>
                          <a:spcPts val="0"/>
                        </a:spcAft>
                      </a:pPr>
                      <a:r>
                        <a:rPr lang="en-US" sz="2400" dirty="0">
                          <a:effectLst/>
                          <a:latin typeface="+mn-lt"/>
                        </a:rPr>
                        <a:t>  </a:t>
                      </a:r>
                      <a:r>
                        <a:rPr lang="en-US" sz="2800" dirty="0">
                          <a:effectLst/>
                          <a:latin typeface="+mn-lt"/>
                        </a:rPr>
                        <a:t>Untarped     applications</a:t>
                      </a:r>
                      <a:endParaRPr lang="en-US" sz="2400" dirty="0">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bg1"/>
                    </a:solidFill>
                  </a:tcPr>
                </a:tc>
              </a:tr>
              <a:tr h="2492953">
                <a:tc vMerge="1">
                  <a:txBody>
                    <a:bodyPr/>
                    <a:lstStyle/>
                    <a:p>
                      <a:endParaRPr lang="en-US"/>
                    </a:p>
                  </a:txBody>
                  <a:tcPr/>
                </a:tc>
                <a:tc>
                  <a:txBody>
                    <a:bodyPr/>
                    <a:lstStyle/>
                    <a:p>
                      <a:pPr algn="ctr"/>
                      <a:r>
                        <a:rPr lang="en-US" sz="2400" dirty="0">
                          <a:effectLst/>
                          <a:latin typeface="+mn-lt"/>
                        </a:rPr>
                        <a:t>Application block</a:t>
                      </a:r>
                    </a:p>
                    <a:p>
                      <a:pPr algn="ctr"/>
                      <a:r>
                        <a:rPr lang="en-US" sz="2400" dirty="0">
                          <a:effectLst/>
                          <a:latin typeface="+mn-lt"/>
                        </a:rPr>
                        <a:t>Less than or equal to 6 acres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bg1"/>
                    </a:solidFill>
                  </a:tcPr>
                </a:tc>
                <a:tc>
                  <a:txBody>
                    <a:bodyPr/>
                    <a:lstStyle/>
                    <a:p>
                      <a:pPr algn="ctr"/>
                      <a:r>
                        <a:rPr lang="en-US" sz="2400" dirty="0">
                          <a:effectLst/>
                          <a:latin typeface="+mn-lt"/>
                        </a:rPr>
                        <a:t>Application block Greater than 6 acres, </a:t>
                      </a:r>
                    </a:p>
                    <a:p>
                      <a:pPr algn="ctr"/>
                      <a:r>
                        <a:rPr lang="en-US" sz="2400" dirty="0">
                          <a:effectLst/>
                          <a:latin typeface="+mn-lt"/>
                        </a:rPr>
                        <a:t>up to 40 acres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bg1"/>
                    </a:solidFill>
                  </a:tcPr>
                </a:tc>
                <a:tc vMerge="1">
                  <a:txBody>
                    <a:bodyPr/>
                    <a:lstStyle/>
                    <a:p>
                      <a:endParaRPr lang="en-US"/>
                    </a:p>
                  </a:txBody>
                  <a:tcPr/>
                </a:tc>
              </a:tr>
              <a:tr h="967615">
                <a:tc>
                  <a:txBody>
                    <a:bodyPr/>
                    <a:lstStyle/>
                    <a:p>
                      <a:pPr marL="0" marR="0" algn="l">
                        <a:spcBef>
                          <a:spcPts val="0"/>
                        </a:spcBef>
                        <a:spcAft>
                          <a:spcPts val="0"/>
                        </a:spcAft>
                      </a:pPr>
                      <a:r>
                        <a:rPr lang="en-US" sz="2400" dirty="0">
                          <a:effectLst/>
                          <a:latin typeface="+mn-lt"/>
                        </a:rPr>
                        <a:t>          25 feet</a:t>
                      </a:r>
                      <a:endParaRPr lang="en-US" sz="2400" dirty="0">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bg1"/>
                    </a:solidFill>
                  </a:tcPr>
                </a:tc>
                <a:tc>
                  <a:txBody>
                    <a:bodyPr/>
                    <a:lstStyle/>
                    <a:p>
                      <a:pPr marL="0" marR="0" algn="l">
                        <a:spcBef>
                          <a:spcPts val="0"/>
                        </a:spcBef>
                        <a:spcAft>
                          <a:spcPts val="0"/>
                        </a:spcAft>
                      </a:pPr>
                      <a:r>
                        <a:rPr lang="en-US" sz="2400" dirty="0">
                          <a:effectLst/>
                          <a:latin typeface="+mn-lt"/>
                        </a:rPr>
                        <a:t>            60 feet</a:t>
                      </a:r>
                      <a:endParaRPr lang="en-US" sz="2400" dirty="0">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bg1"/>
                    </a:solidFill>
                  </a:tcPr>
                </a:tc>
                <a:tc>
                  <a:txBody>
                    <a:bodyPr/>
                    <a:lstStyle/>
                    <a:p>
                      <a:pPr marL="0" marR="0" algn="l">
                        <a:spcBef>
                          <a:spcPts val="0"/>
                        </a:spcBef>
                        <a:spcAft>
                          <a:spcPts val="0"/>
                        </a:spcAft>
                      </a:pPr>
                      <a:r>
                        <a:rPr lang="en-US" sz="2400" dirty="0">
                          <a:effectLst/>
                          <a:latin typeface="+mn-lt"/>
                        </a:rPr>
                        <a:t>          100 feet</a:t>
                      </a:r>
                    </a:p>
                    <a:p>
                      <a:pPr marL="0" marR="0" algn="l">
                        <a:spcBef>
                          <a:spcPts val="0"/>
                        </a:spcBef>
                        <a:spcAft>
                          <a:spcPts val="0"/>
                        </a:spcAft>
                      </a:pPr>
                      <a:r>
                        <a:rPr lang="en-US" sz="2400" dirty="0">
                          <a:effectLst/>
                          <a:latin typeface="+mn-lt"/>
                        </a:rPr>
                        <a:t> </a:t>
                      </a:r>
                      <a:endParaRPr lang="en-US" sz="2400" dirty="0">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bg1"/>
                    </a:solidFill>
                  </a:tcPr>
                </a:tc>
                <a:tc>
                  <a:txBody>
                    <a:bodyPr/>
                    <a:lstStyle/>
                    <a:p>
                      <a:pPr marL="0" marR="0" algn="ctr">
                        <a:spcBef>
                          <a:spcPts val="0"/>
                        </a:spcBef>
                        <a:spcAft>
                          <a:spcPts val="0"/>
                        </a:spcAft>
                      </a:pPr>
                      <a:r>
                        <a:rPr lang="en-US" sz="2400" dirty="0">
                          <a:solidFill>
                            <a:schemeClr val="tx1"/>
                          </a:solidFill>
                          <a:effectLst/>
                          <a:latin typeface="+mn-lt"/>
                        </a:rPr>
                        <a:t>    100 feet</a:t>
                      </a:r>
                      <a:endParaRPr lang="en-US" sz="2400" dirty="0">
                        <a:solidFill>
                          <a:schemeClr val="tx1"/>
                        </a:solidFill>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bg1"/>
                    </a:solidFill>
                  </a:tcPr>
                </a:tc>
              </a:tr>
            </a:tbl>
          </a:graphicData>
        </a:graphic>
      </p:graphicFrame>
      <p:sp>
        <p:nvSpPr>
          <p:cNvPr id="7" name="TextBox 6"/>
          <p:cNvSpPr txBox="1"/>
          <p:nvPr/>
        </p:nvSpPr>
        <p:spPr>
          <a:xfrm>
            <a:off x="403411" y="476489"/>
            <a:ext cx="11585985" cy="584775"/>
          </a:xfrm>
          <a:prstGeom prst="rect">
            <a:avLst/>
          </a:prstGeom>
          <a:noFill/>
        </p:spPr>
        <p:txBody>
          <a:bodyPr wrap="square" rtlCol="0">
            <a:spAutoFit/>
          </a:bodyPr>
          <a:lstStyle/>
          <a:p>
            <a:pPr algn="ctr"/>
            <a:r>
              <a:rPr lang="en-US" sz="3200" dirty="0" smtClean="0"/>
              <a:t>Chloropicrin Minimum Buffer Zone Distances:</a:t>
            </a:r>
            <a:endParaRPr lang="en-US" sz="3200" dirty="0"/>
          </a:p>
        </p:txBody>
      </p:sp>
    </p:spTree>
    <p:extLst>
      <p:ext uri="{BB962C8B-B14F-4D97-AF65-F5344CB8AC3E}">
        <p14:creationId xmlns:p14="http://schemas.microsoft.com/office/powerpoint/2010/main" val="3628755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37756" y="513753"/>
            <a:ext cx="1925619" cy="523220"/>
          </a:xfrm>
          <a:prstGeom prst="rect">
            <a:avLst/>
          </a:prstGeom>
          <a:noFill/>
        </p:spPr>
        <p:txBody>
          <a:bodyPr wrap="square" rtlCol="0">
            <a:spAutoFit/>
          </a:bodyPr>
          <a:lstStyle/>
          <a:p>
            <a:r>
              <a:rPr lang="en-US" sz="2800" dirty="0" smtClean="0"/>
              <a:t>Appendix K</a:t>
            </a:r>
            <a:endParaRPr lang="en-US" sz="2800" dirty="0"/>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1586" y="993609"/>
            <a:ext cx="7137961" cy="4860352"/>
          </a:xfrm>
          <a:prstGeom prst="rect">
            <a:avLst/>
          </a:prstGeom>
        </p:spPr>
      </p:pic>
      <p:sp>
        <p:nvSpPr>
          <p:cNvPr id="4" name="TextBox 3"/>
          <p:cNvSpPr txBox="1"/>
          <p:nvPr/>
        </p:nvSpPr>
        <p:spPr>
          <a:xfrm>
            <a:off x="2619485" y="5853961"/>
            <a:ext cx="6562165" cy="369332"/>
          </a:xfrm>
          <a:prstGeom prst="rect">
            <a:avLst/>
          </a:prstGeom>
          <a:noFill/>
        </p:spPr>
        <p:txBody>
          <a:bodyPr wrap="square" rtlCol="0">
            <a:spAutoFit/>
          </a:bodyPr>
          <a:lstStyle/>
          <a:p>
            <a:pPr lvl="1"/>
            <a:r>
              <a:rPr lang="en-US" dirty="0">
                <a:solidFill>
                  <a:srgbClr val="FF0000"/>
                </a:solidFill>
              </a:rPr>
              <a:t>www.cdpr.ca.gov/docs/enforce/compend/vol_3/append_</a:t>
            </a:r>
            <a:r>
              <a:rPr lang="en-US" b="1" dirty="0">
                <a:solidFill>
                  <a:srgbClr val="FF0000"/>
                </a:solidFill>
              </a:rPr>
              <a:t>k</a:t>
            </a:r>
            <a:r>
              <a:rPr lang="en-US" dirty="0">
                <a:solidFill>
                  <a:srgbClr val="FF0000"/>
                </a:solidFill>
              </a:rPr>
              <a:t>.pdf</a:t>
            </a:r>
          </a:p>
        </p:txBody>
      </p:sp>
    </p:spTree>
    <p:extLst>
      <p:ext uri="{BB962C8B-B14F-4D97-AF65-F5344CB8AC3E}">
        <p14:creationId xmlns:p14="http://schemas.microsoft.com/office/powerpoint/2010/main" val="5751060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7883" y="622543"/>
            <a:ext cx="11069617" cy="5380960"/>
          </a:xfrm>
          <a:prstGeom prst="rect">
            <a:avLst/>
          </a:prstGeom>
        </p:spPr>
        <p:txBody>
          <a:bodyPr wrap="square">
            <a:spAutoFit/>
          </a:bodyPr>
          <a:lstStyle/>
          <a:p>
            <a:pPr lvl="1" algn="ctr">
              <a:spcBef>
                <a:spcPts val="1000"/>
              </a:spcBef>
              <a:buClr>
                <a:srgbClr val="A53010"/>
              </a:buClr>
            </a:pPr>
            <a:r>
              <a:rPr lang="en-US" sz="2400" b="1" u="sng" dirty="0" smtClean="0">
                <a:latin typeface="Times New Roman" panose="02020603050405020304" pitchFamily="18" charset="0"/>
                <a:cs typeface="Times New Roman" panose="02020603050405020304" pitchFamily="18" charset="0"/>
              </a:rPr>
              <a:t>Notice of Intent for Fumigations</a:t>
            </a:r>
            <a:endParaRPr lang="en-US" sz="2400" b="1" u="sng" dirty="0">
              <a:latin typeface="Times New Roman" panose="02020603050405020304" pitchFamily="18" charset="0"/>
              <a:cs typeface="Times New Roman" panose="02020603050405020304" pitchFamily="18" charset="0"/>
            </a:endParaRPr>
          </a:p>
          <a:p>
            <a:pPr marL="800100" lvl="1" indent="-342900">
              <a:spcBef>
                <a:spcPts val="1000"/>
              </a:spcBef>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AT LEAST </a:t>
            </a:r>
            <a:r>
              <a:rPr lang="en-US" sz="2000" b="1" u="sng" dirty="0" smtClean="0">
                <a:latin typeface="Times New Roman" panose="02020603050405020304" pitchFamily="18" charset="0"/>
                <a:cs typeface="Times New Roman" panose="02020603050405020304" pitchFamily="18" charset="0"/>
              </a:rPr>
              <a:t>3 BUSINESS DAYS </a:t>
            </a:r>
            <a:r>
              <a:rPr lang="en-US" sz="2000" dirty="0" smtClean="0">
                <a:latin typeface="Times New Roman" panose="02020603050405020304" pitchFamily="18" charset="0"/>
                <a:cs typeface="Times New Roman" panose="02020603050405020304" pitchFamily="18" charset="0"/>
              </a:rPr>
              <a:t>prior </a:t>
            </a:r>
            <a:r>
              <a:rPr lang="en-US" sz="2000" dirty="0">
                <a:latin typeface="Times New Roman" panose="02020603050405020304" pitchFamily="18" charset="0"/>
                <a:cs typeface="Times New Roman" panose="02020603050405020304" pitchFamily="18" charset="0"/>
              </a:rPr>
              <a:t>to the start of the fumigation </a:t>
            </a:r>
            <a:endParaRPr lang="en-US" sz="2000" dirty="0" smtClean="0">
              <a:latin typeface="Times New Roman" panose="02020603050405020304" pitchFamily="18" charset="0"/>
              <a:cs typeface="Times New Roman" panose="02020603050405020304" pitchFamily="18" charset="0"/>
            </a:endParaRPr>
          </a:p>
          <a:p>
            <a:pPr lvl="1">
              <a:spcBef>
                <a:spcPts val="1000"/>
              </a:spcBef>
              <a:buClr>
                <a:srgbClr val="A53010"/>
              </a:buClr>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Example: </a:t>
            </a:r>
          </a:p>
          <a:p>
            <a:pPr lvl="1">
              <a:spcBef>
                <a:spcPts val="1000"/>
              </a:spcBef>
              <a:buClr>
                <a:srgbClr val="A53010"/>
              </a:buClr>
            </a:pPr>
            <a:r>
              <a:rPr lang="en-US" sz="2000"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Job for Monday – must be submitted prior to WEDNESDAY 9:00am (previous week)</a:t>
            </a:r>
          </a:p>
          <a:p>
            <a:pPr lvl="1">
              <a:spcBef>
                <a:spcPts val="1000"/>
              </a:spcBef>
              <a:buClr>
                <a:srgbClr val="A53010"/>
              </a:buClr>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Job </a:t>
            </a:r>
            <a:r>
              <a:rPr lang="en-US" dirty="0">
                <a:latin typeface="Times New Roman" panose="02020603050405020304" pitchFamily="18" charset="0"/>
                <a:cs typeface="Times New Roman" panose="02020603050405020304" pitchFamily="18" charset="0"/>
              </a:rPr>
              <a:t>for </a:t>
            </a:r>
            <a:r>
              <a:rPr lang="en-US" dirty="0" smtClean="0">
                <a:latin typeface="Times New Roman" panose="02020603050405020304" pitchFamily="18" charset="0"/>
                <a:cs typeface="Times New Roman" panose="02020603050405020304" pitchFamily="18" charset="0"/>
              </a:rPr>
              <a:t>Tuesday </a:t>
            </a:r>
            <a:r>
              <a:rPr lang="en-US" dirty="0">
                <a:latin typeface="Times New Roman" panose="02020603050405020304" pitchFamily="18" charset="0"/>
                <a:cs typeface="Times New Roman" panose="02020603050405020304" pitchFamily="18" charset="0"/>
              </a:rPr>
              <a:t>– must be submitted </a:t>
            </a:r>
            <a:r>
              <a:rPr lang="en-US" dirty="0" smtClean="0">
                <a:latin typeface="Times New Roman" panose="02020603050405020304" pitchFamily="18" charset="0"/>
                <a:cs typeface="Times New Roman" panose="02020603050405020304" pitchFamily="18" charset="0"/>
              </a:rPr>
              <a:t>prior to THURSDAY </a:t>
            </a:r>
            <a:r>
              <a:rPr lang="en-US" dirty="0">
                <a:latin typeface="Times New Roman" panose="02020603050405020304" pitchFamily="18" charset="0"/>
                <a:cs typeface="Times New Roman" panose="02020603050405020304" pitchFamily="18" charset="0"/>
              </a:rPr>
              <a:t>9:00am (previous week)</a:t>
            </a:r>
          </a:p>
          <a:p>
            <a:pPr lvl="1">
              <a:spcBef>
                <a:spcPts val="1000"/>
              </a:spcBef>
              <a:buClr>
                <a:srgbClr val="A53010"/>
              </a:buClr>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Job </a:t>
            </a:r>
            <a:r>
              <a:rPr lang="en-US" dirty="0">
                <a:latin typeface="Times New Roman" panose="02020603050405020304" pitchFamily="18" charset="0"/>
                <a:cs typeface="Times New Roman" panose="02020603050405020304" pitchFamily="18" charset="0"/>
              </a:rPr>
              <a:t>for </a:t>
            </a:r>
            <a:r>
              <a:rPr lang="en-US" dirty="0" smtClean="0">
                <a:latin typeface="Times New Roman" panose="02020603050405020304" pitchFamily="18" charset="0"/>
                <a:cs typeface="Times New Roman" panose="02020603050405020304" pitchFamily="18" charset="0"/>
              </a:rPr>
              <a:t>Wednesday </a:t>
            </a:r>
            <a:r>
              <a:rPr lang="en-US" dirty="0">
                <a:latin typeface="Times New Roman" panose="02020603050405020304" pitchFamily="18" charset="0"/>
                <a:cs typeface="Times New Roman" panose="02020603050405020304" pitchFamily="18" charset="0"/>
              </a:rPr>
              <a:t>– must be submitted </a:t>
            </a:r>
            <a:r>
              <a:rPr lang="en-US" dirty="0" smtClean="0">
                <a:latin typeface="Times New Roman" panose="02020603050405020304" pitchFamily="18" charset="0"/>
                <a:cs typeface="Times New Roman" panose="02020603050405020304" pitchFamily="18" charset="0"/>
              </a:rPr>
              <a:t>prior to FRIDAY </a:t>
            </a:r>
            <a:r>
              <a:rPr lang="en-US" dirty="0">
                <a:latin typeface="Times New Roman" panose="02020603050405020304" pitchFamily="18" charset="0"/>
                <a:cs typeface="Times New Roman" panose="02020603050405020304" pitchFamily="18" charset="0"/>
              </a:rPr>
              <a:t>9:00am (previous week</a:t>
            </a:r>
            <a:r>
              <a:rPr lang="en-US" dirty="0" smtClean="0">
                <a:latin typeface="Times New Roman" panose="02020603050405020304" pitchFamily="18" charset="0"/>
                <a:cs typeface="Times New Roman" panose="02020603050405020304" pitchFamily="18" charset="0"/>
              </a:rPr>
              <a:t>)</a:t>
            </a:r>
          </a:p>
          <a:p>
            <a:pPr lvl="1">
              <a:spcBef>
                <a:spcPts val="1000"/>
              </a:spcBef>
              <a:buClr>
                <a:srgbClr val="A53010"/>
              </a:buClr>
            </a:pPr>
            <a:r>
              <a:rPr lang="en-US" dirty="0" smtClean="0">
                <a:latin typeface="Times New Roman" panose="02020603050405020304" pitchFamily="18" charset="0"/>
                <a:cs typeface="Times New Roman" panose="02020603050405020304" pitchFamily="18" charset="0"/>
              </a:rPr>
              <a:t>	Job </a:t>
            </a:r>
            <a:r>
              <a:rPr lang="en-US" dirty="0">
                <a:latin typeface="Times New Roman" panose="02020603050405020304" pitchFamily="18" charset="0"/>
                <a:cs typeface="Times New Roman" panose="02020603050405020304" pitchFamily="18" charset="0"/>
              </a:rPr>
              <a:t>for </a:t>
            </a:r>
            <a:r>
              <a:rPr lang="en-US" dirty="0" smtClean="0">
                <a:latin typeface="Times New Roman" panose="02020603050405020304" pitchFamily="18" charset="0"/>
                <a:cs typeface="Times New Roman" panose="02020603050405020304" pitchFamily="18" charset="0"/>
              </a:rPr>
              <a:t>Thursday </a:t>
            </a:r>
            <a:r>
              <a:rPr lang="en-US" dirty="0">
                <a:latin typeface="Times New Roman" panose="02020603050405020304" pitchFamily="18" charset="0"/>
                <a:cs typeface="Times New Roman" panose="02020603050405020304" pitchFamily="18" charset="0"/>
              </a:rPr>
              <a:t>– must be submitted prior to </a:t>
            </a:r>
            <a:r>
              <a:rPr lang="en-US" dirty="0" smtClean="0">
                <a:latin typeface="Times New Roman" panose="02020603050405020304" pitchFamily="18" charset="0"/>
                <a:cs typeface="Times New Roman" panose="02020603050405020304" pitchFamily="18" charset="0"/>
              </a:rPr>
              <a:t>MONDAY </a:t>
            </a:r>
            <a:r>
              <a:rPr lang="en-US" dirty="0">
                <a:latin typeface="Times New Roman" panose="02020603050405020304" pitchFamily="18" charset="0"/>
                <a:cs typeface="Times New Roman" panose="02020603050405020304" pitchFamily="18" charset="0"/>
              </a:rPr>
              <a:t>9:00am </a:t>
            </a:r>
            <a:r>
              <a:rPr lang="en-US" dirty="0" smtClean="0">
                <a:latin typeface="Times New Roman" panose="02020603050405020304" pitchFamily="18" charset="0"/>
                <a:cs typeface="Times New Roman" panose="02020603050405020304" pitchFamily="18" charset="0"/>
              </a:rPr>
              <a:t>(current week)</a:t>
            </a:r>
            <a:endParaRPr lang="en-US" dirty="0">
              <a:latin typeface="Times New Roman" panose="02020603050405020304" pitchFamily="18" charset="0"/>
              <a:cs typeface="Times New Roman" panose="02020603050405020304" pitchFamily="18" charset="0"/>
            </a:endParaRPr>
          </a:p>
          <a:p>
            <a:pPr lvl="1">
              <a:spcBef>
                <a:spcPts val="1000"/>
              </a:spcBef>
              <a:buClr>
                <a:srgbClr val="A53010"/>
              </a:buClr>
            </a:pPr>
            <a:r>
              <a:rPr lang="en-US" dirty="0" smtClean="0">
                <a:latin typeface="Times New Roman" panose="02020603050405020304" pitchFamily="18" charset="0"/>
                <a:cs typeface="Times New Roman" panose="02020603050405020304" pitchFamily="18" charset="0"/>
              </a:rPr>
              <a:t>	Job </a:t>
            </a:r>
            <a:r>
              <a:rPr lang="en-US" dirty="0">
                <a:latin typeface="Times New Roman" panose="02020603050405020304" pitchFamily="18" charset="0"/>
                <a:cs typeface="Times New Roman" panose="02020603050405020304" pitchFamily="18" charset="0"/>
              </a:rPr>
              <a:t>for </a:t>
            </a:r>
            <a:r>
              <a:rPr lang="en-US" dirty="0" smtClean="0">
                <a:latin typeface="Times New Roman" panose="02020603050405020304" pitchFamily="18" charset="0"/>
                <a:cs typeface="Times New Roman" panose="02020603050405020304" pitchFamily="18" charset="0"/>
              </a:rPr>
              <a:t>Friday </a:t>
            </a:r>
            <a:r>
              <a:rPr lang="en-US" dirty="0">
                <a:latin typeface="Times New Roman" panose="02020603050405020304" pitchFamily="18" charset="0"/>
                <a:cs typeface="Times New Roman" panose="02020603050405020304" pitchFamily="18" charset="0"/>
              </a:rPr>
              <a:t>– must be submitted prior </a:t>
            </a:r>
            <a:r>
              <a:rPr lang="en-US" dirty="0" smtClean="0">
                <a:latin typeface="Times New Roman" panose="02020603050405020304" pitchFamily="18" charset="0"/>
                <a:cs typeface="Times New Roman" panose="02020603050405020304" pitchFamily="18" charset="0"/>
              </a:rPr>
              <a:t>to TUESDAY 9:00am (current week)</a:t>
            </a:r>
          </a:p>
          <a:p>
            <a:pPr lvl="1">
              <a:spcBef>
                <a:spcPts val="1000"/>
              </a:spcBef>
              <a:buClr>
                <a:srgbClr val="A53010"/>
              </a:buClr>
            </a:pPr>
            <a:r>
              <a:rPr lang="en-US" dirty="0" smtClean="0">
                <a:latin typeface="Times New Roman" panose="02020603050405020304" pitchFamily="18" charset="0"/>
                <a:cs typeface="Times New Roman" panose="02020603050405020304" pitchFamily="18" charset="0"/>
              </a:rPr>
              <a:t>	Job </a:t>
            </a:r>
            <a:r>
              <a:rPr lang="en-US" dirty="0">
                <a:latin typeface="Times New Roman" panose="02020603050405020304" pitchFamily="18" charset="0"/>
                <a:cs typeface="Times New Roman" panose="02020603050405020304" pitchFamily="18" charset="0"/>
              </a:rPr>
              <a:t>for </a:t>
            </a:r>
            <a:r>
              <a:rPr lang="en-US" dirty="0" smtClean="0">
                <a:latin typeface="Times New Roman" panose="02020603050405020304" pitchFamily="18" charset="0"/>
                <a:cs typeface="Times New Roman" panose="02020603050405020304" pitchFamily="18" charset="0"/>
              </a:rPr>
              <a:t>Saturday </a:t>
            </a:r>
            <a:r>
              <a:rPr lang="en-US" dirty="0">
                <a:latin typeface="Times New Roman" panose="02020603050405020304" pitchFamily="18" charset="0"/>
                <a:cs typeface="Times New Roman" panose="02020603050405020304" pitchFamily="18" charset="0"/>
              </a:rPr>
              <a:t>– must be submitted prior to </a:t>
            </a:r>
            <a:r>
              <a:rPr lang="en-US" dirty="0" smtClean="0">
                <a:latin typeface="Times New Roman" panose="02020603050405020304" pitchFamily="18" charset="0"/>
                <a:cs typeface="Times New Roman" panose="02020603050405020304" pitchFamily="18" charset="0"/>
              </a:rPr>
              <a:t>WEDNESDAY </a:t>
            </a:r>
            <a:r>
              <a:rPr lang="en-US" dirty="0">
                <a:latin typeface="Times New Roman" panose="02020603050405020304" pitchFamily="18" charset="0"/>
                <a:cs typeface="Times New Roman" panose="02020603050405020304" pitchFamily="18" charset="0"/>
              </a:rPr>
              <a:t>9:00am </a:t>
            </a:r>
            <a:r>
              <a:rPr lang="en-US" dirty="0" smtClean="0">
                <a:latin typeface="Times New Roman" panose="02020603050405020304" pitchFamily="18" charset="0"/>
                <a:cs typeface="Times New Roman" panose="02020603050405020304" pitchFamily="18" charset="0"/>
              </a:rPr>
              <a:t>(current week)</a:t>
            </a:r>
          </a:p>
          <a:p>
            <a:pPr lvl="1">
              <a:spcBef>
                <a:spcPts val="1000"/>
              </a:spcBef>
              <a:buClr>
                <a:srgbClr val="A53010"/>
              </a:buClr>
            </a:pPr>
            <a:r>
              <a:rPr lang="en-US" dirty="0" smtClean="0">
                <a:latin typeface="Times New Roman" panose="02020603050405020304" pitchFamily="18" charset="0"/>
                <a:cs typeface="Times New Roman" panose="02020603050405020304" pitchFamily="18" charset="0"/>
              </a:rPr>
              <a:t>	Job </a:t>
            </a:r>
            <a:r>
              <a:rPr lang="en-US" dirty="0">
                <a:latin typeface="Times New Roman" panose="02020603050405020304" pitchFamily="18" charset="0"/>
                <a:cs typeface="Times New Roman" panose="02020603050405020304" pitchFamily="18" charset="0"/>
              </a:rPr>
              <a:t>for </a:t>
            </a:r>
            <a:r>
              <a:rPr lang="en-US" dirty="0" smtClean="0">
                <a:latin typeface="Times New Roman" panose="02020603050405020304" pitchFamily="18" charset="0"/>
                <a:cs typeface="Times New Roman" panose="02020603050405020304" pitchFamily="18" charset="0"/>
              </a:rPr>
              <a:t>Sunday </a:t>
            </a:r>
            <a:r>
              <a:rPr lang="en-US" dirty="0">
                <a:latin typeface="Times New Roman" panose="02020603050405020304" pitchFamily="18" charset="0"/>
                <a:cs typeface="Times New Roman" panose="02020603050405020304" pitchFamily="18" charset="0"/>
              </a:rPr>
              <a:t>– must be submitted prior to </a:t>
            </a:r>
            <a:r>
              <a:rPr lang="en-US" dirty="0" smtClean="0">
                <a:latin typeface="Times New Roman" panose="02020603050405020304" pitchFamily="18" charset="0"/>
                <a:cs typeface="Times New Roman" panose="02020603050405020304" pitchFamily="18" charset="0"/>
              </a:rPr>
              <a:t>WEDNESDAY </a:t>
            </a:r>
            <a:r>
              <a:rPr lang="en-US" dirty="0">
                <a:latin typeface="Times New Roman" panose="02020603050405020304" pitchFamily="18" charset="0"/>
                <a:cs typeface="Times New Roman" panose="02020603050405020304" pitchFamily="18" charset="0"/>
              </a:rPr>
              <a:t>9:00am (previous week</a:t>
            </a:r>
            <a:r>
              <a:rPr lang="en-US" dirty="0" smtClean="0">
                <a:latin typeface="Times New Roman" panose="02020603050405020304" pitchFamily="18" charset="0"/>
                <a:cs typeface="Times New Roman" panose="02020603050405020304" pitchFamily="18" charset="0"/>
              </a:rPr>
              <a:t>)</a:t>
            </a:r>
          </a:p>
          <a:p>
            <a:pPr marL="800100" lvl="1" indent="-342900">
              <a:spcBef>
                <a:spcPts val="1000"/>
              </a:spcBef>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Must receive APPROVAL </a:t>
            </a:r>
            <a:r>
              <a:rPr lang="en-US" sz="2000" u="sng" dirty="0" smtClean="0">
                <a:latin typeface="Times New Roman" panose="02020603050405020304" pitchFamily="18" charset="0"/>
                <a:cs typeface="Times New Roman" panose="02020603050405020304" pitchFamily="18" charset="0"/>
              </a:rPr>
              <a:t>PRIOR</a:t>
            </a:r>
            <a:r>
              <a:rPr lang="en-US" sz="2000" dirty="0" smtClean="0">
                <a:latin typeface="Times New Roman" panose="02020603050405020304" pitchFamily="18" charset="0"/>
                <a:cs typeface="Times New Roman" panose="02020603050405020304" pitchFamily="18" charset="0"/>
              </a:rPr>
              <a:t> to start of application</a:t>
            </a:r>
          </a:p>
          <a:p>
            <a:pPr marL="800100" lvl="1" indent="-342900">
              <a:spcBef>
                <a:spcPts val="1000"/>
              </a:spcBef>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If </a:t>
            </a:r>
            <a:r>
              <a:rPr lang="en-US" sz="2000" dirty="0">
                <a:latin typeface="Times New Roman" panose="02020603050405020304" pitchFamily="18" charset="0"/>
                <a:cs typeface="Times New Roman" panose="02020603050405020304" pitchFamily="18" charset="0"/>
              </a:rPr>
              <a:t>the fumigation does not begin within 12 hours of the scheduled start time, a new NOI must be submitted and approved </a:t>
            </a:r>
          </a:p>
        </p:txBody>
      </p:sp>
    </p:spTree>
    <p:extLst>
      <p:ext uri="{BB962C8B-B14F-4D97-AF65-F5344CB8AC3E}">
        <p14:creationId xmlns:p14="http://schemas.microsoft.com/office/powerpoint/2010/main" val="17868466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9559" y="645459"/>
            <a:ext cx="4226958" cy="2590399"/>
          </a:xfrm>
        </p:spPr>
        <p:txBody>
          <a:bodyPr>
            <a:normAutofit fontScale="90000"/>
          </a:bodyPr>
          <a:lstStyle/>
          <a:p>
            <a:r>
              <a:rPr lang="en-US" sz="4000" dirty="0" smtClean="0"/>
              <a:t>1,3-Dichloropropene</a:t>
            </a:r>
            <a:br>
              <a:rPr lang="en-US" sz="4000" dirty="0" smtClean="0"/>
            </a:br>
            <a:r>
              <a:rPr lang="en-US" sz="4000" dirty="0" smtClean="0"/>
              <a:t>(1,3-D) </a:t>
            </a:r>
            <a:br>
              <a:rPr lang="en-US" sz="4000" dirty="0" smtClean="0"/>
            </a:br>
            <a:r>
              <a:rPr lang="en-US" sz="4000" dirty="0" smtClean="0"/>
              <a:t>Township and Range Monitoring</a:t>
            </a:r>
            <a:r>
              <a:rPr lang="en-US" dirty="0" smtClean="0"/>
              <a:t/>
            </a:r>
            <a:br>
              <a:rPr lang="en-US" dirty="0" smtClean="0"/>
            </a:br>
            <a:endParaRPr lang="en-US" dirty="0"/>
          </a:p>
        </p:txBody>
      </p:sp>
      <p:sp>
        <p:nvSpPr>
          <p:cNvPr id="4" name="Text Placeholder 3"/>
          <p:cNvSpPr>
            <a:spLocks noGrp="1"/>
          </p:cNvSpPr>
          <p:nvPr>
            <p:ph type="body" sz="half" idx="2"/>
          </p:nvPr>
        </p:nvSpPr>
        <p:spPr>
          <a:xfrm>
            <a:off x="1039559" y="3031064"/>
            <a:ext cx="3972707" cy="3003976"/>
          </a:xfrm>
        </p:spPr>
        <p:txBody>
          <a:bodyPr>
            <a:normAutofit/>
          </a:bodyPr>
          <a:lstStyle/>
          <a:p>
            <a:pPr marL="571500" indent="-571500">
              <a:buFont typeface="Wingdings" panose="05000000000000000000" pitchFamily="2" charset="2"/>
              <a:buChar char="Ø"/>
            </a:pPr>
            <a:r>
              <a:rPr lang="en-US" sz="3600" dirty="0" smtClean="0"/>
              <a:t>1N21W</a:t>
            </a:r>
          </a:p>
          <a:p>
            <a:pPr marL="571500" indent="-571500">
              <a:buFont typeface="Wingdings" panose="05000000000000000000" pitchFamily="2" charset="2"/>
              <a:buChar char="Ø"/>
            </a:pPr>
            <a:r>
              <a:rPr lang="en-US" sz="3600" dirty="0" smtClean="0"/>
              <a:t>2N21W</a:t>
            </a:r>
          </a:p>
          <a:p>
            <a:pPr marL="571500" indent="-571500">
              <a:buFont typeface="Wingdings" panose="05000000000000000000" pitchFamily="2" charset="2"/>
              <a:buChar char="Ø"/>
            </a:pPr>
            <a:r>
              <a:rPr lang="en-US" sz="3600" dirty="0" smtClean="0"/>
              <a:t>2N22W</a:t>
            </a:r>
          </a:p>
          <a:p>
            <a:r>
              <a:rPr lang="en-US" dirty="0" smtClean="0"/>
              <a:t>Theses Township and Range sections historically deplete the allotted bank each year</a:t>
            </a:r>
            <a:endParaRPr lang="en-US" sz="1400" dirty="0"/>
          </a:p>
        </p:txBody>
      </p:sp>
      <p:pic>
        <p:nvPicPr>
          <p:cNvPr id="7" name="Content Placeholder 6"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09130" y="763793"/>
            <a:ext cx="5529430" cy="5422211"/>
          </a:xfrm>
        </p:spPr>
      </p:pic>
    </p:spTree>
    <p:extLst>
      <p:ext uri="{BB962C8B-B14F-4D97-AF65-F5344CB8AC3E}">
        <p14:creationId xmlns:p14="http://schemas.microsoft.com/office/powerpoint/2010/main" val="1548890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307" y="946671"/>
            <a:ext cx="4588137" cy="1754326"/>
          </a:xfrm>
          <a:prstGeom prst="rect">
            <a:avLst/>
          </a:prstGeom>
          <a:noFill/>
        </p:spPr>
        <p:txBody>
          <a:bodyPr wrap="square" rtlCol="0">
            <a:spAutoFit/>
          </a:bodyPr>
          <a:lstStyle/>
          <a:p>
            <a:pPr algn="ctr"/>
            <a:r>
              <a:rPr lang="en-US" sz="3600" dirty="0" smtClean="0"/>
              <a:t>1,3-D </a:t>
            </a:r>
            <a:r>
              <a:rPr lang="en-US" sz="3600" dirty="0"/>
              <a:t/>
            </a:r>
            <a:br>
              <a:rPr lang="en-US" sz="3600" dirty="0"/>
            </a:br>
            <a:r>
              <a:rPr lang="en-US" sz="3600" dirty="0"/>
              <a:t>Township and Range </a:t>
            </a:r>
          </a:p>
          <a:p>
            <a:pPr algn="ctr"/>
            <a:r>
              <a:rPr lang="en-US" sz="3600" dirty="0" smtClean="0"/>
              <a:t>Monitoring</a:t>
            </a:r>
            <a:endParaRPr lang="en-US" sz="3600" dirty="0"/>
          </a:p>
        </p:txBody>
      </p:sp>
      <p:sp>
        <p:nvSpPr>
          <p:cNvPr id="3" name="TextBox 2"/>
          <p:cNvSpPr txBox="1"/>
          <p:nvPr/>
        </p:nvSpPr>
        <p:spPr>
          <a:xfrm>
            <a:off x="1936377" y="3334870"/>
            <a:ext cx="2076226" cy="584775"/>
          </a:xfrm>
          <a:prstGeom prst="rect">
            <a:avLst/>
          </a:prstGeom>
          <a:noFill/>
        </p:spPr>
        <p:txBody>
          <a:bodyPr wrap="square" rtlCol="0">
            <a:spAutoFit/>
          </a:bodyPr>
          <a:lstStyle/>
          <a:p>
            <a:r>
              <a:rPr lang="en-US" sz="3200" dirty="0" smtClean="0"/>
              <a:t>S01N21W</a:t>
            </a:r>
            <a:endParaRPr lang="en-US" sz="3200"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3445" y="112606"/>
            <a:ext cx="6396916" cy="6611273"/>
          </a:xfrm>
          <a:prstGeom prst="rect">
            <a:avLst/>
          </a:prstGeom>
        </p:spPr>
      </p:pic>
      <p:sp>
        <p:nvSpPr>
          <p:cNvPr id="6" name="TextBox 5"/>
          <p:cNvSpPr txBox="1"/>
          <p:nvPr/>
        </p:nvSpPr>
        <p:spPr>
          <a:xfrm>
            <a:off x="618186" y="4270786"/>
            <a:ext cx="4121239" cy="1754326"/>
          </a:xfrm>
          <a:prstGeom prst="rect">
            <a:avLst/>
          </a:prstGeom>
          <a:noFill/>
        </p:spPr>
        <p:txBody>
          <a:bodyPr wrap="square" rtlCol="0">
            <a:spAutoFit/>
          </a:bodyPr>
          <a:lstStyle/>
          <a:p>
            <a:r>
              <a:rPr lang="en-US" dirty="0" smtClean="0"/>
              <a:t>Adjusted total pounds (ATP)  allowed: </a:t>
            </a:r>
            <a:r>
              <a:rPr lang="en-US" b="1" dirty="0" smtClean="0"/>
              <a:t>136,000 pounds </a:t>
            </a:r>
            <a:r>
              <a:rPr lang="en-US" dirty="0" smtClean="0"/>
              <a:t>in each township for each year.</a:t>
            </a:r>
          </a:p>
          <a:p>
            <a:endParaRPr lang="en-US" dirty="0" smtClean="0"/>
          </a:p>
          <a:p>
            <a:r>
              <a:rPr lang="en-US" dirty="0" smtClean="0"/>
              <a:t>All applications of 1,3-D are prohibited in December.</a:t>
            </a:r>
            <a:endParaRPr lang="en-US" dirty="0"/>
          </a:p>
        </p:txBody>
      </p:sp>
    </p:spTree>
    <p:extLst>
      <p:ext uri="{BB962C8B-B14F-4D97-AF65-F5344CB8AC3E}">
        <p14:creationId xmlns:p14="http://schemas.microsoft.com/office/powerpoint/2010/main" val="2208709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2354</TotalTime>
  <Words>604</Words>
  <Application>Microsoft Office PowerPoint</Application>
  <PresentationFormat>Widescreen</PresentationFormat>
  <Paragraphs>147</Paragraphs>
  <Slides>21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Century Gothic</vt:lpstr>
      <vt:lpstr>Garamond</vt:lpstr>
      <vt:lpstr>Times New Roman</vt:lpstr>
      <vt:lpstr>Wingdings</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1,3-Dichloropropene (1,3-D)  Township and Range Monitoring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County of Ventura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Robinett, Christy</dc:creator>
  <cp:lastModifiedBy>Linda</cp:lastModifiedBy>
  <cp:revision>59</cp:revision>
  <dcterms:created xsi:type="dcterms:W3CDTF">2017-04-25T14:09:44Z</dcterms:created>
  <dcterms:modified xsi:type="dcterms:W3CDTF">2017-04-28T12:15:34Z</dcterms:modified>
</cp:coreProperties>
</file>